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Thin"/>
      <p:regular r:id="rId45"/>
      <p:bold r:id="rId46"/>
      <p:italic r:id="rId47"/>
      <p:boldItalic r:id="rId48"/>
    </p:embeddedFont>
    <p:embeddedFont>
      <p:font typeface="Roboto"/>
      <p:regular r:id="rId49"/>
      <p:bold r:id="rId50"/>
      <p:italic r:id="rId51"/>
      <p:boldItalic r:id="rId52"/>
    </p:embeddedFont>
    <p:embeddedFont>
      <p:font typeface="Roboto Medium"/>
      <p:regular r:id="rId53"/>
      <p:bold r:id="rId54"/>
      <p:italic r:id="rId55"/>
      <p:boldItalic r:id="rId56"/>
    </p:embeddedFont>
    <p:embeddedFont>
      <p:font typeface="Merriweather"/>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6DDD1B-5509-4BD7-A899-FFC4DB5BCAFD}">
  <a:tblStyle styleId="{F16DDD1B-5509-4BD7-A899-FFC4DB5BCA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Thin-bold.fntdata"/><Relationship Id="rId45" Type="http://schemas.openxmlformats.org/officeDocument/2006/relationships/font" Target="fonts/RobotoThi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Thin-boldItalic.fntdata"/><Relationship Id="rId47" Type="http://schemas.openxmlformats.org/officeDocument/2006/relationships/font" Target="fonts/RobotoThin-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RobotoMedium-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RobotoMedium-italic.fntdata"/><Relationship Id="rId10" Type="http://schemas.openxmlformats.org/officeDocument/2006/relationships/slide" Target="slides/slide4.xml"/><Relationship Id="rId54" Type="http://schemas.openxmlformats.org/officeDocument/2006/relationships/font" Target="fonts/RobotoMedium-bold.fntdata"/><Relationship Id="rId13" Type="http://schemas.openxmlformats.org/officeDocument/2006/relationships/slide" Target="slides/slide7.xml"/><Relationship Id="rId57" Type="http://schemas.openxmlformats.org/officeDocument/2006/relationships/font" Target="fonts/Merriweather-regular.fntdata"/><Relationship Id="rId12" Type="http://schemas.openxmlformats.org/officeDocument/2006/relationships/slide" Target="slides/slide6.xml"/><Relationship Id="rId56" Type="http://schemas.openxmlformats.org/officeDocument/2006/relationships/font" Target="fonts/RobotoMedium-boldItalic.fntdata"/><Relationship Id="rId15" Type="http://schemas.openxmlformats.org/officeDocument/2006/relationships/slide" Target="slides/slide9.xml"/><Relationship Id="rId59" Type="http://schemas.openxmlformats.org/officeDocument/2006/relationships/font" Target="fonts/Merriweather-italic.fntdata"/><Relationship Id="rId14" Type="http://schemas.openxmlformats.org/officeDocument/2006/relationships/slide" Target="slides/slide8.xml"/><Relationship Id="rId58" Type="http://schemas.openxmlformats.org/officeDocument/2006/relationships/font" Target="fonts/Merriweather-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666666"/>
                </a:solidFill>
                <a:latin typeface="Roboto"/>
                <a:ea typeface="Roboto"/>
                <a:cs typeface="Roboto"/>
                <a:sym typeface="Roboto"/>
              </a:rPr>
              <a:t>12 min in total</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Background &amp; Data source &amp; Objective (1min,  Chris)</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Challenge + EDA (3.5min, Chris)</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ML (2.5min, Tina)</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None/>
            </a:pPr>
            <a:r>
              <a:rPr lang="en" sz="1300">
                <a:solidFill>
                  <a:srgbClr val="666666"/>
                </a:solidFill>
                <a:latin typeface="Roboto"/>
                <a:ea typeface="Roboto"/>
                <a:cs typeface="Roboto"/>
                <a:sym typeface="Roboto"/>
              </a:rPr>
              <a:t>LSTM (1.5min, Silvia)</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prophet (1min Dylan) </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None/>
            </a:pPr>
            <a:r>
              <a:rPr lang="en" sz="1300">
                <a:solidFill>
                  <a:srgbClr val="666666"/>
                </a:solidFill>
                <a:latin typeface="Roboto"/>
                <a:ea typeface="Roboto"/>
                <a:cs typeface="Roboto"/>
                <a:sym typeface="Roboto"/>
              </a:rPr>
              <a:t>Conclusion (1.5 min, Dylan)</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666666"/>
                </a:solidFill>
                <a:latin typeface="Roboto"/>
                <a:ea typeface="Roboto"/>
                <a:cs typeface="Roboto"/>
                <a:sym typeface="Roboto"/>
              </a:rPr>
              <a:t>Impact &amp; Future improvement (1 min, Silvia)</a:t>
            </a:r>
            <a:endParaRPr sz="1300">
              <a:solidFill>
                <a:srgbClr val="666666"/>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a48dde35b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a48dde35b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48dde35b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48dde35b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solidFill>
                  <a:schemeClr val="dk1"/>
                </a:solidFill>
                <a:highlight>
                  <a:srgbClr val="FFFFFF"/>
                </a:highlight>
              </a:rPr>
              <a:t>Before diving into the time series data let’s have a look at how the different parameters are distributed</a:t>
            </a:r>
            <a:r>
              <a:rPr lang="en" sz="1800">
                <a:solidFill>
                  <a:schemeClr val="dk1"/>
                </a:solidFill>
              </a:rPr>
              <a:t>. We find that the number of pages that can be only accessed by spider is almost 3 times fewer than that of pages with all agents. </a:t>
            </a:r>
            <a:endParaRPr sz="1800">
              <a:solidFill>
                <a:schemeClr val="dk1"/>
              </a:solidFill>
            </a:endParaRPr>
          </a:p>
          <a:p>
            <a:pPr indent="0" lvl="0" marL="0" rtl="0" algn="l">
              <a:spcBef>
                <a:spcPts val="1200"/>
              </a:spcBef>
              <a:spcAft>
                <a:spcPts val="0"/>
              </a:spcAft>
              <a:buNone/>
            </a:pPr>
            <a:r>
              <a:t/>
            </a:r>
            <a:endParaRPr sz="17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a48dde35b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a48dde35b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700">
                <a:solidFill>
                  <a:schemeClr val="dk1"/>
                </a:solidFill>
              </a:rPr>
              <a:t>And among all the language parameters, the number of English pages is the most.</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a48dde35b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a48dde35b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solidFill>
                  <a:schemeClr val="dk1"/>
                </a:solidFill>
                <a:highlight>
                  <a:srgbClr val="FFFFFF"/>
                </a:highlight>
              </a:rPr>
              <a:t>Here is the daily average visits across languages. English page shows a much higher average view, as might be expected since Wikipedia is a US-based site. The English and Russian plots show very large spikes around 2016 August. Our guess is that this is the effect of the Summer Olympics in August.</a:t>
            </a:r>
            <a:endParaRPr sz="1800">
              <a:solidFill>
                <a:schemeClr val="dk1"/>
              </a:solidFill>
              <a:highlight>
                <a:srgbClr val="FFFFFF"/>
              </a:highlight>
            </a:endParaRPr>
          </a:p>
          <a:p>
            <a:pPr indent="0" lvl="0" marL="0" rtl="0" algn="l">
              <a:spcBef>
                <a:spcPts val="1200"/>
              </a:spcBef>
              <a:spcAft>
                <a:spcPts val="0"/>
              </a:spcAft>
              <a:buNone/>
            </a:pPr>
            <a:r>
              <a:t/>
            </a:r>
            <a:endParaRPr sz="1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48480e78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a48480e78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700">
                <a:solidFill>
                  <a:schemeClr val="dk1"/>
                </a:solidFill>
                <a:highlight>
                  <a:srgbClr val="FFFFFF"/>
                </a:highlight>
              </a:rPr>
              <a:t>Here are some data examples. We see that for individual pages, the data are also not smooth. </a:t>
            </a:r>
            <a:endParaRPr sz="1700">
              <a:solidFill>
                <a:schemeClr val="dk1"/>
              </a:solidFill>
              <a:highlight>
                <a:srgbClr val="FFFFFF"/>
              </a:highlight>
            </a:endParaRPr>
          </a:p>
          <a:p>
            <a:pPr indent="0" lvl="0" marL="0" rtl="0" algn="l">
              <a:lnSpc>
                <a:spcPct val="115000"/>
              </a:lnSpc>
              <a:spcBef>
                <a:spcPts val="1200"/>
              </a:spcBef>
              <a:spcAft>
                <a:spcPts val="0"/>
              </a:spcAft>
              <a:buNone/>
            </a:pPr>
            <a:r>
              <a:rPr lang="en" sz="1650">
                <a:solidFill>
                  <a:schemeClr val="dk1"/>
                </a:solidFill>
              </a:rPr>
              <a:t>For example, the page for Donald Trump received a large number of viewers around the beginning and the end of 2016, which is obviously affected by the us election.</a:t>
            </a:r>
            <a:endParaRPr sz="1650">
              <a:solidFill>
                <a:schemeClr val="dk1"/>
              </a:solidFill>
            </a:endParaRPr>
          </a:p>
          <a:p>
            <a:pPr indent="0" lvl="0" marL="0" rtl="0" algn="l">
              <a:lnSpc>
                <a:spcPct val="115000"/>
              </a:lnSpc>
              <a:spcBef>
                <a:spcPts val="1200"/>
              </a:spcBef>
              <a:spcAft>
                <a:spcPts val="0"/>
              </a:spcAft>
              <a:buNone/>
            </a:pPr>
            <a:r>
              <a:rPr lang="en" sz="1750">
                <a:solidFill>
                  <a:schemeClr val="dk1"/>
                </a:solidFill>
              </a:rPr>
              <a:t>As you can see, politics and events related articles usually have </a:t>
            </a:r>
            <a:r>
              <a:rPr lang="en" sz="1700">
                <a:solidFill>
                  <a:schemeClr val="dk1"/>
                </a:solidFill>
                <a:highlight>
                  <a:srgbClr val="FFFFFF"/>
                </a:highlight>
              </a:rPr>
              <a:t>sudden gigantic</a:t>
            </a:r>
            <a:r>
              <a:rPr lang="en" sz="1750">
                <a:solidFill>
                  <a:schemeClr val="dk1"/>
                </a:solidFill>
              </a:rPr>
              <a:t> </a:t>
            </a:r>
            <a:r>
              <a:rPr lang="en" sz="1700">
                <a:solidFill>
                  <a:schemeClr val="dk1"/>
                </a:solidFill>
                <a:highlight>
                  <a:srgbClr val="FFFFFF"/>
                </a:highlight>
              </a:rPr>
              <a:t>spikes </a:t>
            </a:r>
            <a:r>
              <a:rPr lang="en" sz="1750">
                <a:solidFill>
                  <a:schemeClr val="dk1"/>
                </a:solidFill>
              </a:rPr>
              <a:t>in number of visits, which is hard to capture and predict. </a:t>
            </a:r>
            <a:endParaRPr sz="1750">
              <a:solidFill>
                <a:schemeClr val="dk1"/>
              </a:solidFill>
            </a:endParaRPr>
          </a:p>
          <a:p>
            <a:pPr indent="0" lvl="0" marL="0" rtl="0" algn="l">
              <a:lnSpc>
                <a:spcPct val="115000"/>
              </a:lnSpc>
              <a:spcBef>
                <a:spcPts val="1200"/>
              </a:spcBef>
              <a:spcAft>
                <a:spcPts val="0"/>
              </a:spcAft>
              <a:buNone/>
            </a:pPr>
            <a:r>
              <a:t/>
            </a:r>
            <a:endParaRPr sz="1450">
              <a:solidFill>
                <a:schemeClr val="dk1"/>
              </a:solidFill>
            </a:endParaRPr>
          </a:p>
          <a:p>
            <a:pPr indent="0" lvl="0" marL="0" rtl="0" algn="l">
              <a:lnSpc>
                <a:spcPct val="115000"/>
              </a:lnSpc>
              <a:spcBef>
                <a:spcPts val="1200"/>
              </a:spcBef>
              <a:spcAft>
                <a:spcPts val="0"/>
              </a:spcAft>
              <a:buNone/>
            </a:pPr>
            <a:r>
              <a:rPr lang="en" sz="1450">
                <a:solidFill>
                  <a:schemeClr val="dk1"/>
                </a:solidFill>
              </a:rPr>
              <a:t>The 2016 shooting of Dallas occurred, and a Wikipedia page was quickly constructed and received a huge number of views in a short time. The number of views mostly decayed away in 2 weeks.</a:t>
            </a:r>
            <a:endParaRPr sz="145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450">
              <a:solidFill>
                <a:schemeClr val="dk1"/>
              </a:solidFill>
            </a:endParaRPr>
          </a:p>
          <a:p>
            <a:pPr indent="0" lvl="0" marL="0" rtl="0" algn="l">
              <a:spcBef>
                <a:spcPts val="1200"/>
              </a:spcBef>
              <a:spcAft>
                <a:spcPts val="0"/>
              </a:spcAft>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a48dde35b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a48dde35b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rPr>
              <a:t>However, for the visits in articles about for exmaple OSI model and combinatorial optimizations are more stable. This kind of data are more ideal to help us to train the model.</a:t>
            </a:r>
            <a:endParaRPr sz="17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4bbfe76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a4bbfe76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t>To clean data, we select English pages, as they are more explainable and have larger instances. And we filtered out the records with spider access to meet our objective. Then, we delete pages with extreme peaks, by calculating the percentage change and standard deviation. Last, we select the top 1000 pages with the highest average view. </a:t>
            </a:r>
            <a:endParaRPr sz="1800"/>
          </a:p>
          <a:p>
            <a:pPr indent="0" lvl="0" marL="0" rtl="0" algn="l">
              <a:spcBef>
                <a:spcPts val="1200"/>
              </a:spcBef>
              <a:spcAft>
                <a:spcPts val="0"/>
              </a:spcAft>
              <a:buNone/>
            </a:pPr>
            <a:r>
              <a:t/>
            </a: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a48480e78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a48480e78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For modeling, we started with traditional machine learning methods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7fc0ed78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7fc0ed78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As can we see, the original data frame is in the </a:t>
            </a:r>
            <a:r>
              <a:rPr lang="en" sz="1500"/>
              <a:t>format</a:t>
            </a:r>
            <a:r>
              <a:rPr lang="en" sz="1500"/>
              <a:t> of </a:t>
            </a:r>
            <a:r>
              <a:rPr lang="en" sz="1500"/>
              <a:t>independent</a:t>
            </a:r>
            <a:r>
              <a:rPr lang="en" sz="1500"/>
              <a:t> observations in rows and their time series in columns where each value can be a potential target. To do this prediction task in the </a:t>
            </a:r>
            <a:r>
              <a:rPr lang="en" sz="1500"/>
              <a:t>framework of traditional supervised learning, we need to identify corresponding features with regard to one single target for each row. To achieve this, we did the following preprocessing.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We first unmelt the dataframe into the table format on the right</a:t>
            </a:r>
            <a:endParaRPr sz="15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7fc0ed78a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7fc0ed78a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1A1A1B"/>
                </a:solidFill>
                <a:highlight>
                  <a:srgbClr val="FFFFFF"/>
                </a:highlight>
              </a:rPr>
              <a:t>The reason to do so is that w</a:t>
            </a:r>
            <a:r>
              <a:rPr lang="en" sz="1500">
                <a:solidFill>
                  <a:srgbClr val="1A1A1B"/>
                </a:solidFill>
                <a:highlight>
                  <a:srgbClr val="FFFFFF"/>
                </a:highlight>
              </a:rPr>
              <a:t>e’d like to use a python package called tsfresh to automatically extract relevant time series features for each page.</a:t>
            </a:r>
            <a:endParaRPr sz="1500">
              <a:solidFill>
                <a:srgbClr val="1A1A1B"/>
              </a:solidFill>
              <a:highlight>
                <a:srgbClr val="FFFFFF"/>
              </a:highlight>
            </a:endParaRPr>
          </a:p>
          <a:p>
            <a:pPr indent="0" lvl="0" marL="0" rtl="0" algn="l">
              <a:spcBef>
                <a:spcPts val="0"/>
              </a:spcBef>
              <a:spcAft>
                <a:spcPts val="0"/>
              </a:spcAft>
              <a:buClr>
                <a:schemeClr val="dk1"/>
              </a:buClr>
              <a:buSzPts val="1100"/>
              <a:buFont typeface="Arial"/>
              <a:buNone/>
            </a:pPr>
            <a:r>
              <a:rPr lang="en" sz="1500">
                <a:solidFill>
                  <a:srgbClr val="1A1A1B"/>
                </a:solidFill>
                <a:highlight>
                  <a:srgbClr val="FFFFFF"/>
                </a:highlight>
              </a:rPr>
              <a:t>After the feature extraction and some automatic filtering, we got the feature dataframe on the right</a:t>
            </a:r>
            <a:endParaRPr sz="1500">
              <a:solidFill>
                <a:srgbClr val="1A1A1B"/>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a48480e78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a48480e78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7fc0ed78a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7fc0ed78a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Here are a few examples of the extracted features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7fc0ed78a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7fc0ed78a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Now we can start building the model. </a:t>
            </a:r>
            <a:br>
              <a:rPr lang="en" sz="1500"/>
            </a:br>
            <a:endParaRPr sz="1500"/>
          </a:p>
          <a:p>
            <a:pPr indent="0" lvl="0" marL="0" rtl="0" algn="l">
              <a:spcBef>
                <a:spcPts val="0"/>
              </a:spcBef>
              <a:spcAft>
                <a:spcPts val="0"/>
              </a:spcAft>
              <a:buNone/>
            </a:pPr>
            <a:r>
              <a:rPr lang="en" sz="1500"/>
              <a:t>We used data of the first 73 days with no missing values to train the model. </a:t>
            </a:r>
            <a:endParaRPr sz="1500"/>
          </a:p>
          <a:p>
            <a:pPr indent="0" lvl="0" marL="0" rtl="0" algn="l">
              <a:spcBef>
                <a:spcPts val="0"/>
              </a:spcBef>
              <a:spcAft>
                <a:spcPts val="0"/>
              </a:spcAft>
              <a:buNone/>
            </a:pPr>
            <a:r>
              <a:rPr lang="en" sz="1500"/>
              <a:t>Specifically, we used first 72 days to predict visit on the 73rd day for all pages. Then we would use rest dates as unseen data to further test the model via rolling windows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Ideally we would have trained one model for each rolling window so that we could exploit all available data for model training, but due to the time constraint from feature extraction via tsfresh for all pages in every single window, we only used rolling window for the purpose of testing.</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 r</a:t>
            </a:r>
            <a:r>
              <a:rPr lang="en" sz="1500"/>
              <a:t>esults of each model prediction are visits on a certain day for all 1000 pages. Prediction errors and R-squared are calculated based off the ture visit vector of size 1000 × 1 and the predicted visit vector with the same size.</a:t>
            </a:r>
            <a:endParaRPr sz="15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7fc0ed78a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7fc0ed78a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For model training, we compared ridge regression, decision tree, random forest, and XGBoost. We used root mean squared error and r-squared to evaluate these models, and random forest turned out to be the best model. We then applied this best model to the future 123 rolling windows for further testing, and achieved an average rmse of 41.19 and r2 of 0.79.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7fc0ed78a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7fc0ed78a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Out</a:t>
            </a:r>
            <a:r>
              <a:rPr lang="en" sz="1500">
                <a:solidFill>
                  <a:schemeClr val="dk1"/>
                </a:solidFill>
              </a:rPr>
              <a:t> of 1000 pages, we can see that the predictions from Random Forest are able to catch the overall trend of the time series when the trend is relatively more smooth despite the difficulty to capture some “extreme” peaks.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7fc0ed78a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7fc0ed78a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On the other hand, the model fails to capture </a:t>
            </a:r>
            <a:r>
              <a:rPr lang="en" sz="1500">
                <a:solidFill>
                  <a:schemeClr val="dk1"/>
                </a:solidFill>
              </a:rPr>
              <a:t>repeated </a:t>
            </a:r>
            <a:r>
              <a:rPr lang="en" sz="1500">
                <a:solidFill>
                  <a:schemeClr val="dk1"/>
                </a:solidFill>
              </a:rPr>
              <a:t>patterns like weekly or monthly ones. This may result from the fact that we didn’t get and thus include relevant features such as day of the week during feature extraction using tsfresh.</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However, this problem is well addressed by our deep learning models, and Silvia will talk more about it.</a:t>
            </a:r>
            <a:endParaRPr sz="15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a48480e78f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a48480e78f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a48480e78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a48480e78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7fc0ed78a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7fc0ed78a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7fc0ed78a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7fc0ed78a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In 2017, Facebook published a paper called Forecasting at Scale, the model mentioned in this paper provides a one click experience for time-series forecasting, called Prophet. Almost no prepossessing is needed, and it provides a super fast training process. In brief, the model can catch the overall trend, different seasonalities and the holiday influences and output a great prediction with fancy plots.</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7fc0ed78a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7fc0ed78a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Here are the predict results for all of the 5 pages, we can find it can predict not only the long term trend, but also the weekly, monthly seasonalities very well. Take a look at the right plots, this is an example from the first page. We can see the overall trend is growing, for weekly seasonality, weekdays seems greater than the weekends. And there is also a yearly seasonality.</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a4bbfe767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a4bbfe767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900">
                <a:solidFill>
                  <a:schemeClr val="dk1"/>
                </a:solidFill>
                <a:highlight>
                  <a:srgbClr val="FFFFFF"/>
                </a:highlight>
              </a:rPr>
              <a:t>In the linear programming lecture, we were introduced with the google ads example. In the example, the estimated requests of each page were given, to build up the linear optimization model. We are inspired by this interesting example and hope to dig into how the estimated visits can be calculated in real cases.</a:t>
            </a:r>
            <a:endParaRPr sz="1900">
              <a:solidFill>
                <a:schemeClr val="dk1"/>
              </a:solidFill>
              <a:highlight>
                <a:srgbClr val="FFFFFF"/>
              </a:highlight>
            </a:endParaRPr>
          </a:p>
          <a:p>
            <a:pPr indent="0" lvl="0" marL="0" rtl="0" algn="l">
              <a:spcBef>
                <a:spcPts val="1200"/>
              </a:spcBef>
              <a:spcAft>
                <a:spcPts val="0"/>
              </a:spcAft>
              <a:buNone/>
            </a:pPr>
            <a:r>
              <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a48480e78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a48480e78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a48480e7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a48480e7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Overall, these 5 pages gave us a great baseline to compare different models in different kinds of distribution of dataset. For example, LSTM and RF can easily predict the overall trend and reach a relative small RMSE. As we can see, prophet failed to predict the rocket increase in this period, it even dropped a little bit.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7fc0ed78a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7fc0ed78a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But what can prophet do better is the seasonality, it did </a:t>
            </a:r>
            <a:r>
              <a:rPr lang="en" sz="1000">
                <a:solidFill>
                  <a:schemeClr val="dk1"/>
                </a:solidFill>
              </a:rPr>
              <a:t>surprisingly</a:t>
            </a:r>
            <a:r>
              <a:rPr lang="en" sz="1000">
                <a:solidFill>
                  <a:schemeClr val="dk1"/>
                </a:solidFill>
              </a:rPr>
              <a:t> great in catching these kinds of weekly/biweekly/or monthly seasonality.</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7fc0ed78a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7fc0ed78a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So, each model has its own pros and cons. For example, </a:t>
            </a:r>
            <a:r>
              <a:rPr b="1" lang="en" sz="1400">
                <a:solidFill>
                  <a:srgbClr val="31394D"/>
                </a:solidFill>
              </a:rPr>
              <a:t>Traditional tree-based model is good in interpretability and LSTM is highly customized and advanced. Prophet is easy to use and tailored to pure time-series datasets. </a:t>
            </a:r>
            <a:r>
              <a:rPr lang="en" sz="1000">
                <a:solidFill>
                  <a:schemeClr val="dk1"/>
                </a:solidFill>
              </a:rPr>
              <a:t>In one word, there is no one fit all model, for specific cases, each model can be the best.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7fc0ed78a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7fc0ed78a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7fc0ed78a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7fc0ed78a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a48480e78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a48480e78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a48480e78f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a48480e78f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7fc0ed78a1_1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7fc0ed78a1_1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a48480e78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a48480e78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solidFill>
                  <a:schemeClr val="dk1"/>
                </a:solidFill>
                <a:highlight>
                  <a:srgbClr val="FFFFFF"/>
                </a:highlight>
              </a:rPr>
              <a:t>There are many benefits and applications of predicting website visits. Such as maximizing revenue and advertising growth like in the google ads example. Our </a:t>
            </a:r>
            <a:r>
              <a:rPr lang="en" sz="2000">
                <a:solidFill>
                  <a:schemeClr val="dk1"/>
                </a:solidFill>
                <a:highlight>
                  <a:srgbClr val="FFFFFF"/>
                </a:highlight>
              </a:rPr>
              <a:t>objective</a:t>
            </a:r>
            <a:r>
              <a:rPr lang="en" sz="2000">
                <a:solidFill>
                  <a:schemeClr val="dk1"/>
                </a:solidFill>
                <a:highlight>
                  <a:srgbClr val="FFFFFF"/>
                </a:highlight>
              </a:rPr>
              <a:t> is to predict the future daily views….</a:t>
            </a:r>
            <a:endParaRPr sz="20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First, for most online businesses, if the web traffic can be predicted and forecasted, they can easily prepare for the future fluctuation and adjust their strategy accordingly in advance. From engineers’ perspective, if the website engineers can be informed that there will be a peak visit in the following week, they can strengthen the endurance of the websites and thus avoid collapsing. And decision makers can get business insights maximize the revenue and advertising growth like in the Google ads example.</a:t>
            </a:r>
            <a:endParaRPr>
              <a:solidFill>
                <a:schemeClr val="dk1"/>
              </a:solidFill>
              <a:highlight>
                <a:srgbClr val="FFFFFF"/>
              </a:highlight>
            </a:endParaRPr>
          </a:p>
          <a:p>
            <a:pPr indent="0" lvl="0" marL="0" rtl="0" algn="l">
              <a:lnSpc>
                <a:spcPct val="115000"/>
              </a:lnSpc>
              <a:spcBef>
                <a:spcPts val="1200"/>
              </a:spcBef>
              <a:spcAft>
                <a:spcPts val="1200"/>
              </a:spcAft>
              <a:buClr>
                <a:schemeClr val="dk1"/>
              </a:buClr>
              <a:buSzPts val="1100"/>
              <a:buFont typeface="Arial"/>
              <a:buNone/>
            </a:pPr>
            <a:r>
              <a:t/>
            </a:r>
            <a:endParaRPr sz="150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a48480e78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a48480e78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a48dde35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a48dde35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150">
                <a:solidFill>
                  <a:schemeClr val="dk1"/>
                </a:solidFill>
                <a:highlight>
                  <a:srgbClr val="FFFFFF"/>
                </a:highlight>
              </a:rPr>
              <a:t>In this project, we will be using the web traffic time series forecasting dataset from Kaggle. The objective is to forecast future traffic to Wikipedia pages.</a:t>
            </a:r>
            <a:endParaRPr sz="2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a48dde35b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a48dde35b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solidFill>
                  <a:schemeClr val="dk1"/>
                </a:solidFill>
                <a:highlight>
                  <a:srgbClr val="FFFFFF"/>
                </a:highlight>
              </a:rPr>
              <a:t>Here is the overall looking of the raw dataset, where each row represents each page. And in each row, we have daily visit data from 2015 to 2017. There are 1 hundred and forty-five thousand rows, aka pages. Another point we want to highlight is the page column. Take the first page for instance, the record contains some information about the website that might be useful, including the article name, the language code, type of access and </a:t>
            </a:r>
            <a:r>
              <a:rPr lang="en" sz="1800">
                <a:solidFill>
                  <a:schemeClr val="dk1"/>
                </a:solidFill>
                <a:highlight>
                  <a:srgbClr val="FFFFFF"/>
                </a:highlight>
              </a:rPr>
              <a:t>type of agent.</a:t>
            </a:r>
            <a:endParaRPr sz="1800">
              <a:solidFill>
                <a:schemeClr val="dk1"/>
              </a:solidFill>
              <a:highlight>
                <a:srgbClr val="FFFFFF"/>
              </a:highlight>
            </a:endParaRPr>
          </a:p>
          <a:p>
            <a:pPr indent="0" lvl="0" marL="0" rtl="0" algn="l">
              <a:lnSpc>
                <a:spcPct val="115000"/>
              </a:lnSpc>
              <a:spcBef>
                <a:spcPts val="1200"/>
              </a:spcBef>
              <a:spcAft>
                <a:spcPts val="0"/>
              </a:spcAft>
              <a:buNone/>
            </a:pPr>
            <a:r>
              <a:t/>
            </a:r>
            <a:endParaRPr sz="17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7fc0ed78a1_1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7fc0ed78a1_1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7fc0ed78a1_1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7fc0ed78a1_1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project is facing challenges from </a:t>
            </a:r>
            <a:r>
              <a:rPr lang="en" sz="2000"/>
              <a:t>analytics, technical, data and policy side. Here we wanna highlight that the interaction between users and the Internet is a chaos and site performance data are not always accurate. Our solutions are to scale down the dataset and use machine learning method that can process the large-scale and time-sensitive data</a:t>
            </a:r>
            <a:endParaRPr sz="2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31.png"/><Relationship Id="rId7" Type="http://schemas.openxmlformats.org/officeDocument/2006/relationships/image" Target="../media/image24.png"/><Relationship Id="rId8"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hyperlink" Target="https://www.kaggle.com/competitions/web-traffic-time-series-forecasting/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Web Traffic Prediction</a:t>
            </a:r>
            <a:endParaRPr/>
          </a:p>
        </p:txBody>
      </p:sp>
      <p:sp>
        <p:nvSpPr>
          <p:cNvPr id="65" name="Google Shape;65;p13"/>
          <p:cNvSpPr txBox="1"/>
          <p:nvPr>
            <p:ph idx="1" type="subTitle"/>
          </p:nvPr>
        </p:nvSpPr>
        <p:spPr>
          <a:xfrm>
            <a:off x="311700" y="1878550"/>
            <a:ext cx="4242600" cy="14586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a:t>Group 8</a:t>
            </a:r>
            <a:endParaRPr b="1"/>
          </a:p>
          <a:p>
            <a:pPr indent="0" lvl="0" marL="0" rtl="0" algn="l">
              <a:lnSpc>
                <a:spcPct val="150000"/>
              </a:lnSpc>
              <a:spcBef>
                <a:spcPts val="0"/>
              </a:spcBef>
              <a:spcAft>
                <a:spcPts val="0"/>
              </a:spcAft>
              <a:buNone/>
            </a:pPr>
            <a:r>
              <a:rPr lang="en" sz="1045"/>
              <a:t>Tina </a:t>
            </a:r>
            <a:r>
              <a:rPr lang="en" sz="1045"/>
              <a:t>Feng</a:t>
            </a:r>
            <a:endParaRPr sz="1045"/>
          </a:p>
          <a:p>
            <a:pPr indent="0" lvl="0" marL="0" rtl="0" algn="l">
              <a:lnSpc>
                <a:spcPct val="150000"/>
              </a:lnSpc>
              <a:spcBef>
                <a:spcPts val="0"/>
              </a:spcBef>
              <a:spcAft>
                <a:spcPts val="0"/>
              </a:spcAft>
              <a:buNone/>
            </a:pPr>
            <a:r>
              <a:rPr lang="en" sz="1045"/>
              <a:t>Yinzhe Jin</a:t>
            </a:r>
            <a:endParaRPr sz="1045"/>
          </a:p>
          <a:p>
            <a:pPr indent="0" lvl="0" marL="0" rtl="0" algn="l">
              <a:lnSpc>
                <a:spcPct val="150000"/>
              </a:lnSpc>
              <a:spcBef>
                <a:spcPts val="0"/>
              </a:spcBef>
              <a:spcAft>
                <a:spcPts val="0"/>
              </a:spcAft>
              <a:buNone/>
            </a:pPr>
            <a:r>
              <a:rPr lang="en" sz="1045"/>
              <a:t>Yunxin Gu</a:t>
            </a:r>
            <a:endParaRPr sz="1045"/>
          </a:p>
          <a:p>
            <a:pPr indent="0" lvl="0" marL="0" rtl="0" algn="l">
              <a:lnSpc>
                <a:spcPct val="150000"/>
              </a:lnSpc>
              <a:spcBef>
                <a:spcPts val="0"/>
              </a:spcBef>
              <a:spcAft>
                <a:spcPts val="0"/>
              </a:spcAft>
              <a:buNone/>
            </a:pPr>
            <a:r>
              <a:rPr lang="en" sz="1045"/>
              <a:t>Zouyiyun Peng</a:t>
            </a:r>
            <a:endParaRPr sz="1045"/>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42375" y="657700"/>
            <a:ext cx="5334900" cy="305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891"/>
              <a:buNone/>
            </a:pPr>
            <a:r>
              <a:rPr lang="en" sz="5720"/>
              <a:t>Exploratory Data Analysis</a:t>
            </a:r>
            <a:endParaRPr sz="6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Distribution</a:t>
            </a:r>
            <a:endParaRPr/>
          </a:p>
        </p:txBody>
      </p:sp>
      <p:pic>
        <p:nvPicPr>
          <p:cNvPr id="140" name="Google Shape;140;p23"/>
          <p:cNvPicPr preferRelativeResize="0"/>
          <p:nvPr/>
        </p:nvPicPr>
        <p:blipFill>
          <a:blip r:embed="rId3">
            <a:alphaModFix/>
          </a:blip>
          <a:stretch>
            <a:fillRect/>
          </a:stretch>
        </p:blipFill>
        <p:spPr>
          <a:xfrm>
            <a:off x="613850" y="2330350"/>
            <a:ext cx="3093025" cy="1880075"/>
          </a:xfrm>
          <a:prstGeom prst="rect">
            <a:avLst/>
          </a:prstGeom>
          <a:noFill/>
          <a:ln>
            <a:noFill/>
          </a:ln>
        </p:spPr>
      </p:pic>
      <p:pic>
        <p:nvPicPr>
          <p:cNvPr id="141" name="Google Shape;141;p23"/>
          <p:cNvPicPr preferRelativeResize="0"/>
          <p:nvPr/>
        </p:nvPicPr>
        <p:blipFill>
          <a:blip r:embed="rId4">
            <a:alphaModFix/>
          </a:blip>
          <a:stretch>
            <a:fillRect/>
          </a:stretch>
        </p:blipFill>
        <p:spPr>
          <a:xfrm>
            <a:off x="5015925" y="2295475"/>
            <a:ext cx="3160600" cy="1949825"/>
          </a:xfrm>
          <a:prstGeom prst="rect">
            <a:avLst/>
          </a:prstGeom>
          <a:noFill/>
          <a:ln>
            <a:noFill/>
          </a:ln>
        </p:spPr>
      </p:pic>
      <p:sp>
        <p:nvSpPr>
          <p:cNvPr id="142" name="Google Shape;142;p23"/>
          <p:cNvSpPr txBox="1"/>
          <p:nvPr/>
        </p:nvSpPr>
        <p:spPr>
          <a:xfrm>
            <a:off x="1427050" y="2046825"/>
            <a:ext cx="1970400" cy="33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 sz="950">
                <a:highlight>
                  <a:srgbClr val="FFFFFF"/>
                </a:highlight>
              </a:rPr>
              <a:t>Page count across agents</a:t>
            </a:r>
            <a:endParaRPr sz="950">
              <a:highlight>
                <a:srgbClr val="FFFFFF"/>
              </a:highlight>
            </a:endParaRPr>
          </a:p>
        </p:txBody>
      </p:sp>
      <p:sp>
        <p:nvSpPr>
          <p:cNvPr id="143" name="Google Shape;143;p23"/>
          <p:cNvSpPr txBox="1"/>
          <p:nvPr/>
        </p:nvSpPr>
        <p:spPr>
          <a:xfrm>
            <a:off x="5937900" y="2046825"/>
            <a:ext cx="1970400" cy="33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 sz="950">
                <a:highlight>
                  <a:srgbClr val="FFFFFF"/>
                </a:highlight>
              </a:rPr>
              <a:t>Page count across accesses</a:t>
            </a:r>
            <a:endParaRPr sz="950">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Distribution</a:t>
            </a:r>
            <a:endParaRPr/>
          </a:p>
        </p:txBody>
      </p:sp>
      <p:pic>
        <p:nvPicPr>
          <p:cNvPr id="149" name="Google Shape;149;p24"/>
          <p:cNvPicPr preferRelativeResize="0"/>
          <p:nvPr/>
        </p:nvPicPr>
        <p:blipFill>
          <a:blip r:embed="rId3">
            <a:alphaModFix/>
          </a:blip>
          <a:stretch>
            <a:fillRect/>
          </a:stretch>
        </p:blipFill>
        <p:spPr>
          <a:xfrm>
            <a:off x="941888" y="1352550"/>
            <a:ext cx="7260224" cy="3636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Distribution</a:t>
            </a:r>
            <a:endParaRPr/>
          </a:p>
        </p:txBody>
      </p:sp>
      <p:pic>
        <p:nvPicPr>
          <p:cNvPr id="155" name="Google Shape;155;p25"/>
          <p:cNvPicPr preferRelativeResize="0"/>
          <p:nvPr/>
        </p:nvPicPr>
        <p:blipFill>
          <a:blip r:embed="rId3">
            <a:alphaModFix/>
          </a:blip>
          <a:stretch>
            <a:fillRect/>
          </a:stretch>
        </p:blipFill>
        <p:spPr>
          <a:xfrm>
            <a:off x="1050062" y="1405625"/>
            <a:ext cx="7043874" cy="3548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Example</a:t>
            </a:r>
            <a:endParaRPr/>
          </a:p>
        </p:txBody>
      </p:sp>
      <p:pic>
        <p:nvPicPr>
          <p:cNvPr id="161" name="Google Shape;161;p26"/>
          <p:cNvPicPr preferRelativeResize="0"/>
          <p:nvPr/>
        </p:nvPicPr>
        <p:blipFill>
          <a:blip r:embed="rId3">
            <a:alphaModFix/>
          </a:blip>
          <a:stretch>
            <a:fillRect/>
          </a:stretch>
        </p:blipFill>
        <p:spPr>
          <a:xfrm>
            <a:off x="152400" y="1397850"/>
            <a:ext cx="8839204" cy="1683658"/>
          </a:xfrm>
          <a:prstGeom prst="rect">
            <a:avLst/>
          </a:prstGeom>
          <a:noFill/>
          <a:ln>
            <a:noFill/>
          </a:ln>
        </p:spPr>
      </p:pic>
      <p:pic>
        <p:nvPicPr>
          <p:cNvPr id="162" name="Google Shape;162;p26"/>
          <p:cNvPicPr preferRelativeResize="0"/>
          <p:nvPr/>
        </p:nvPicPr>
        <p:blipFill>
          <a:blip r:embed="rId4">
            <a:alphaModFix/>
          </a:blip>
          <a:stretch>
            <a:fillRect/>
          </a:stretch>
        </p:blipFill>
        <p:spPr>
          <a:xfrm>
            <a:off x="152425" y="3241458"/>
            <a:ext cx="8839201" cy="16525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Example</a:t>
            </a:r>
            <a:endParaRPr/>
          </a:p>
        </p:txBody>
      </p:sp>
      <p:pic>
        <p:nvPicPr>
          <p:cNvPr id="168" name="Google Shape;168;p27"/>
          <p:cNvPicPr preferRelativeResize="0"/>
          <p:nvPr/>
        </p:nvPicPr>
        <p:blipFill>
          <a:blip r:embed="rId3">
            <a:alphaModFix/>
          </a:blip>
          <a:stretch>
            <a:fillRect/>
          </a:stretch>
        </p:blipFill>
        <p:spPr>
          <a:xfrm>
            <a:off x="152400" y="1367675"/>
            <a:ext cx="8839200" cy="1665059"/>
          </a:xfrm>
          <a:prstGeom prst="rect">
            <a:avLst/>
          </a:prstGeom>
          <a:noFill/>
          <a:ln>
            <a:noFill/>
          </a:ln>
        </p:spPr>
      </p:pic>
      <p:pic>
        <p:nvPicPr>
          <p:cNvPr id="169" name="Google Shape;169;p27"/>
          <p:cNvPicPr preferRelativeResize="0"/>
          <p:nvPr/>
        </p:nvPicPr>
        <p:blipFill>
          <a:blip r:embed="rId4">
            <a:alphaModFix/>
          </a:blip>
          <a:stretch>
            <a:fillRect/>
          </a:stretch>
        </p:blipFill>
        <p:spPr>
          <a:xfrm>
            <a:off x="152425" y="3192684"/>
            <a:ext cx="8839201" cy="16708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175" name="Google Shape;175;p28"/>
          <p:cNvSpPr txBox="1"/>
          <p:nvPr/>
        </p:nvSpPr>
        <p:spPr>
          <a:xfrm>
            <a:off x="2507875" y="2048875"/>
            <a:ext cx="412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Select English pages, and filter out spider access</a:t>
            </a:r>
            <a:endParaRPr b="1">
              <a:solidFill>
                <a:schemeClr val="dk1"/>
              </a:solidFill>
              <a:latin typeface="Roboto"/>
              <a:ea typeface="Roboto"/>
              <a:cs typeface="Roboto"/>
              <a:sym typeface="Roboto"/>
            </a:endParaRPr>
          </a:p>
        </p:txBody>
      </p:sp>
      <p:sp>
        <p:nvSpPr>
          <p:cNvPr id="176" name="Google Shape;176;p28"/>
          <p:cNvSpPr txBox="1"/>
          <p:nvPr/>
        </p:nvSpPr>
        <p:spPr>
          <a:xfrm>
            <a:off x="2507850" y="2871275"/>
            <a:ext cx="412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Delete pages with extreme peaks </a:t>
            </a:r>
            <a:endParaRPr b="1">
              <a:solidFill>
                <a:schemeClr val="dk1"/>
              </a:solidFill>
              <a:latin typeface="Roboto"/>
              <a:ea typeface="Roboto"/>
              <a:cs typeface="Roboto"/>
              <a:sym typeface="Roboto"/>
            </a:endParaRPr>
          </a:p>
        </p:txBody>
      </p:sp>
      <p:sp>
        <p:nvSpPr>
          <p:cNvPr id="177" name="Google Shape;177;p28"/>
          <p:cNvSpPr txBox="1"/>
          <p:nvPr/>
        </p:nvSpPr>
        <p:spPr>
          <a:xfrm>
            <a:off x="2507875" y="3693675"/>
            <a:ext cx="43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Select </a:t>
            </a:r>
            <a:r>
              <a:rPr b="1" lang="en">
                <a:solidFill>
                  <a:schemeClr val="dk1"/>
                </a:solidFill>
                <a:latin typeface="Roboto"/>
                <a:ea typeface="Roboto"/>
                <a:cs typeface="Roboto"/>
                <a:sym typeface="Roboto"/>
              </a:rPr>
              <a:t>top 1000</a:t>
            </a:r>
            <a:r>
              <a:rPr b="1" lang="en">
                <a:solidFill>
                  <a:schemeClr val="dk1"/>
                </a:solidFill>
                <a:latin typeface="Roboto"/>
                <a:ea typeface="Roboto"/>
                <a:cs typeface="Roboto"/>
                <a:sym typeface="Roboto"/>
              </a:rPr>
              <a:t> pages with the highest average view</a:t>
            </a:r>
            <a:endParaRPr b="1">
              <a:solidFill>
                <a:schemeClr val="dk1"/>
              </a:solidFill>
              <a:latin typeface="Roboto"/>
              <a:ea typeface="Roboto"/>
              <a:cs typeface="Roboto"/>
              <a:sym typeface="Roboto"/>
            </a:endParaRPr>
          </a:p>
        </p:txBody>
      </p:sp>
      <p:cxnSp>
        <p:nvCxnSpPr>
          <p:cNvPr id="178" name="Google Shape;178;p28"/>
          <p:cNvCxnSpPr/>
          <p:nvPr/>
        </p:nvCxnSpPr>
        <p:spPr>
          <a:xfrm>
            <a:off x="4570225" y="2493675"/>
            <a:ext cx="3600" cy="3330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28"/>
          <p:cNvCxnSpPr/>
          <p:nvPr/>
        </p:nvCxnSpPr>
        <p:spPr>
          <a:xfrm>
            <a:off x="4570225" y="3316075"/>
            <a:ext cx="3600" cy="33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42375" y="657700"/>
            <a:ext cx="7121100" cy="305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891"/>
              <a:buNone/>
            </a:pPr>
            <a:r>
              <a:rPr lang="en" sz="4620"/>
              <a:t>Traditional </a:t>
            </a:r>
            <a:br>
              <a:rPr lang="en" sz="4620"/>
            </a:br>
            <a:r>
              <a:rPr lang="en" sz="4620"/>
              <a:t>Machine Learning</a:t>
            </a:r>
            <a:endParaRPr sz="462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48225" y="515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Traditional ML - Preprocessing </a:t>
            </a:r>
            <a:endParaRPr/>
          </a:p>
        </p:txBody>
      </p:sp>
      <p:pic>
        <p:nvPicPr>
          <p:cNvPr id="190" name="Google Shape;190;p30"/>
          <p:cNvPicPr preferRelativeResize="0"/>
          <p:nvPr/>
        </p:nvPicPr>
        <p:blipFill>
          <a:blip r:embed="rId3">
            <a:alphaModFix/>
          </a:blip>
          <a:stretch>
            <a:fillRect/>
          </a:stretch>
        </p:blipFill>
        <p:spPr>
          <a:xfrm>
            <a:off x="160525" y="1969326"/>
            <a:ext cx="6057452" cy="2481550"/>
          </a:xfrm>
          <a:prstGeom prst="rect">
            <a:avLst/>
          </a:prstGeom>
          <a:noFill/>
          <a:ln>
            <a:noFill/>
          </a:ln>
        </p:spPr>
      </p:pic>
      <p:pic>
        <p:nvPicPr>
          <p:cNvPr id="191" name="Google Shape;191;p30"/>
          <p:cNvPicPr preferRelativeResize="0"/>
          <p:nvPr/>
        </p:nvPicPr>
        <p:blipFill>
          <a:blip r:embed="rId4">
            <a:alphaModFix/>
          </a:blip>
          <a:stretch>
            <a:fillRect/>
          </a:stretch>
        </p:blipFill>
        <p:spPr>
          <a:xfrm>
            <a:off x="6866302" y="1356975"/>
            <a:ext cx="2155750" cy="3706251"/>
          </a:xfrm>
          <a:prstGeom prst="rect">
            <a:avLst/>
          </a:prstGeom>
          <a:noFill/>
          <a:ln>
            <a:noFill/>
          </a:ln>
        </p:spPr>
      </p:pic>
      <p:sp>
        <p:nvSpPr>
          <p:cNvPr id="192" name="Google Shape;192;p30"/>
          <p:cNvSpPr/>
          <p:nvPr/>
        </p:nvSpPr>
        <p:spPr>
          <a:xfrm>
            <a:off x="6281625" y="2902150"/>
            <a:ext cx="584700" cy="26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48225" y="515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Traditional ML - Feature Engineering </a:t>
            </a:r>
            <a:endParaRPr/>
          </a:p>
        </p:txBody>
      </p:sp>
      <p:pic>
        <p:nvPicPr>
          <p:cNvPr id="198" name="Google Shape;198;p31"/>
          <p:cNvPicPr preferRelativeResize="0"/>
          <p:nvPr/>
        </p:nvPicPr>
        <p:blipFill>
          <a:blip r:embed="rId3">
            <a:alphaModFix/>
          </a:blip>
          <a:stretch>
            <a:fillRect/>
          </a:stretch>
        </p:blipFill>
        <p:spPr>
          <a:xfrm>
            <a:off x="3597450" y="1967325"/>
            <a:ext cx="5535073" cy="2424250"/>
          </a:xfrm>
          <a:prstGeom prst="rect">
            <a:avLst/>
          </a:prstGeom>
          <a:noFill/>
          <a:ln>
            <a:noFill/>
          </a:ln>
        </p:spPr>
      </p:pic>
      <p:pic>
        <p:nvPicPr>
          <p:cNvPr id="199" name="Google Shape;199;p31"/>
          <p:cNvPicPr preferRelativeResize="0"/>
          <p:nvPr/>
        </p:nvPicPr>
        <p:blipFill>
          <a:blip r:embed="rId4">
            <a:alphaModFix/>
          </a:blip>
          <a:stretch>
            <a:fillRect/>
          </a:stretch>
        </p:blipFill>
        <p:spPr>
          <a:xfrm>
            <a:off x="2123070" y="2314425"/>
            <a:ext cx="1437899" cy="718950"/>
          </a:xfrm>
          <a:prstGeom prst="rect">
            <a:avLst/>
          </a:prstGeom>
          <a:noFill/>
          <a:ln>
            <a:noFill/>
          </a:ln>
        </p:spPr>
      </p:pic>
      <p:pic>
        <p:nvPicPr>
          <p:cNvPr id="200" name="Google Shape;200;p31"/>
          <p:cNvPicPr preferRelativeResize="0"/>
          <p:nvPr/>
        </p:nvPicPr>
        <p:blipFill>
          <a:blip r:embed="rId5">
            <a:alphaModFix/>
          </a:blip>
          <a:stretch>
            <a:fillRect/>
          </a:stretch>
        </p:blipFill>
        <p:spPr>
          <a:xfrm>
            <a:off x="180425" y="1478151"/>
            <a:ext cx="1979124" cy="3402600"/>
          </a:xfrm>
          <a:prstGeom prst="rect">
            <a:avLst/>
          </a:prstGeom>
          <a:noFill/>
          <a:ln>
            <a:noFill/>
          </a:ln>
        </p:spPr>
      </p:pic>
      <p:sp>
        <p:nvSpPr>
          <p:cNvPr id="201" name="Google Shape;201;p31"/>
          <p:cNvSpPr/>
          <p:nvPr/>
        </p:nvSpPr>
        <p:spPr>
          <a:xfrm>
            <a:off x="2308062" y="3099075"/>
            <a:ext cx="1140900" cy="26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42375" y="657700"/>
            <a:ext cx="6270600" cy="305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6800"/>
              <a:t>Background</a:t>
            </a:r>
            <a:endParaRPr sz="6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48225" y="515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Traditional ML</a:t>
            </a:r>
            <a:r>
              <a:rPr lang="en"/>
              <a:t>  - Feature Engineering</a:t>
            </a:r>
            <a:endParaRPr/>
          </a:p>
        </p:txBody>
      </p:sp>
      <p:pic>
        <p:nvPicPr>
          <p:cNvPr id="207" name="Google Shape;207;p32"/>
          <p:cNvPicPr preferRelativeResize="0"/>
          <p:nvPr/>
        </p:nvPicPr>
        <p:blipFill>
          <a:blip r:embed="rId3">
            <a:alphaModFix/>
          </a:blip>
          <a:stretch>
            <a:fillRect/>
          </a:stretch>
        </p:blipFill>
        <p:spPr>
          <a:xfrm>
            <a:off x="859800" y="1663425"/>
            <a:ext cx="6793448" cy="3104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348225" y="515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Traditional ML - Modeling </a:t>
            </a:r>
            <a:endParaRPr/>
          </a:p>
        </p:txBody>
      </p:sp>
      <p:pic>
        <p:nvPicPr>
          <p:cNvPr id="213" name="Google Shape;213;p33"/>
          <p:cNvPicPr preferRelativeResize="0"/>
          <p:nvPr/>
        </p:nvPicPr>
        <p:blipFill>
          <a:blip r:embed="rId3">
            <a:alphaModFix/>
          </a:blip>
          <a:stretch>
            <a:fillRect/>
          </a:stretch>
        </p:blipFill>
        <p:spPr>
          <a:xfrm>
            <a:off x="399300" y="1850475"/>
            <a:ext cx="4882825" cy="2716675"/>
          </a:xfrm>
          <a:prstGeom prst="rect">
            <a:avLst/>
          </a:prstGeom>
          <a:noFill/>
          <a:ln>
            <a:noFill/>
          </a:ln>
        </p:spPr>
      </p:pic>
      <p:sp>
        <p:nvSpPr>
          <p:cNvPr id="214" name="Google Shape;214;p33"/>
          <p:cNvSpPr txBox="1"/>
          <p:nvPr>
            <p:ph idx="1" type="body"/>
          </p:nvPr>
        </p:nvSpPr>
        <p:spPr>
          <a:xfrm>
            <a:off x="5282125" y="1326900"/>
            <a:ext cx="3343500" cy="3763800"/>
          </a:xfrm>
          <a:prstGeom prst="rect">
            <a:avLst/>
          </a:prstGeom>
        </p:spPr>
        <p:txBody>
          <a:bodyPr anchorCtr="0" anchor="t" bIns="91425" lIns="91425" spcFirstLastPara="1" rIns="91425" wrap="square" tIns="91425">
            <a:noAutofit/>
          </a:bodyPr>
          <a:lstStyle/>
          <a:p>
            <a:pPr indent="-305911" lvl="0" marL="457200" rtl="0" algn="l">
              <a:lnSpc>
                <a:spcPct val="100000"/>
              </a:lnSpc>
              <a:spcBef>
                <a:spcPts val="0"/>
              </a:spcBef>
              <a:spcAft>
                <a:spcPts val="0"/>
              </a:spcAft>
              <a:buClr>
                <a:schemeClr val="dk1"/>
              </a:buClr>
              <a:buSzPts val="1218"/>
              <a:buChar char="●"/>
            </a:pPr>
            <a:r>
              <a:rPr b="1" lang="en" sz="1217">
                <a:solidFill>
                  <a:schemeClr val="dk1"/>
                </a:solidFill>
              </a:rPr>
              <a:t>Model Training:</a:t>
            </a:r>
            <a:br>
              <a:rPr b="1" lang="en" sz="1217">
                <a:solidFill>
                  <a:schemeClr val="dk1"/>
                </a:solidFill>
              </a:rPr>
            </a:br>
            <a:r>
              <a:rPr lang="en" sz="1217">
                <a:solidFill>
                  <a:schemeClr val="dk1"/>
                </a:solidFill>
              </a:rPr>
              <a:t>Use data of first 73 days (starting from the day with no missing values in all 1000 pages) </a:t>
            </a:r>
            <a:br>
              <a:rPr lang="en" sz="1217">
                <a:solidFill>
                  <a:schemeClr val="dk1"/>
                </a:solidFill>
              </a:rPr>
            </a:br>
            <a:r>
              <a:rPr lang="en" sz="1217">
                <a:solidFill>
                  <a:schemeClr val="dk1"/>
                </a:solidFill>
              </a:rPr>
              <a:t>→ use first 72 days to predict visit on the 73rd day</a:t>
            </a:r>
            <a:br>
              <a:rPr lang="en" sz="1217">
                <a:solidFill>
                  <a:schemeClr val="dk1"/>
                </a:solidFill>
              </a:rPr>
            </a:br>
            <a:endParaRPr sz="1217">
              <a:solidFill>
                <a:schemeClr val="dk1"/>
              </a:solidFill>
            </a:endParaRPr>
          </a:p>
          <a:p>
            <a:pPr indent="-305911" lvl="0" marL="457200" rtl="0" algn="l">
              <a:lnSpc>
                <a:spcPct val="100000"/>
              </a:lnSpc>
              <a:spcBef>
                <a:spcPts val="0"/>
              </a:spcBef>
              <a:spcAft>
                <a:spcPts val="0"/>
              </a:spcAft>
              <a:buClr>
                <a:schemeClr val="dk1"/>
              </a:buClr>
              <a:buSzPts val="1218"/>
              <a:buChar char="●"/>
            </a:pPr>
            <a:r>
              <a:rPr b="1" lang="en" sz="1217">
                <a:solidFill>
                  <a:schemeClr val="dk1"/>
                </a:solidFill>
              </a:rPr>
              <a:t>Testing:</a:t>
            </a:r>
            <a:br>
              <a:rPr lang="en" sz="1217">
                <a:solidFill>
                  <a:schemeClr val="dk1"/>
                </a:solidFill>
              </a:rPr>
            </a:br>
            <a:r>
              <a:rPr lang="en" sz="1217">
                <a:solidFill>
                  <a:schemeClr val="dk1"/>
                </a:solidFill>
              </a:rPr>
              <a:t>Use rest dates as unseen data to test the </a:t>
            </a:r>
            <a:r>
              <a:rPr lang="en" sz="1217">
                <a:solidFill>
                  <a:schemeClr val="dk1"/>
                </a:solidFill>
              </a:rPr>
              <a:t>trained </a:t>
            </a:r>
            <a:r>
              <a:rPr lang="en" sz="1217">
                <a:solidFill>
                  <a:schemeClr val="dk1"/>
                </a:solidFill>
              </a:rPr>
              <a:t>model via </a:t>
            </a:r>
            <a:r>
              <a:rPr b="1" lang="en" sz="1217">
                <a:solidFill>
                  <a:schemeClr val="dk1"/>
                </a:solidFill>
              </a:rPr>
              <a:t>sliding/rolling windows</a:t>
            </a:r>
            <a:br>
              <a:rPr b="1" lang="en" sz="1217">
                <a:solidFill>
                  <a:schemeClr val="dk1"/>
                </a:solidFill>
              </a:rPr>
            </a:br>
            <a:endParaRPr b="1" sz="1217">
              <a:solidFill>
                <a:schemeClr val="dk1"/>
              </a:solidFill>
            </a:endParaRPr>
          </a:p>
          <a:p>
            <a:pPr indent="-305911" lvl="0" marL="457200" rtl="0" algn="l">
              <a:lnSpc>
                <a:spcPct val="100000"/>
              </a:lnSpc>
              <a:spcBef>
                <a:spcPts val="0"/>
              </a:spcBef>
              <a:spcAft>
                <a:spcPts val="0"/>
              </a:spcAft>
              <a:buClr>
                <a:schemeClr val="dk1"/>
              </a:buClr>
              <a:buSzPts val="1218"/>
              <a:buChar char="●"/>
            </a:pPr>
            <a:r>
              <a:rPr lang="en" sz="1217">
                <a:solidFill>
                  <a:schemeClr val="dk1"/>
                </a:solidFill>
              </a:rPr>
              <a:t>Results of each model prediction are </a:t>
            </a:r>
            <a:r>
              <a:rPr b="1" lang="en" sz="1217">
                <a:solidFill>
                  <a:schemeClr val="dk1"/>
                </a:solidFill>
              </a:rPr>
              <a:t>visits on a certain day for all 1000 pages</a:t>
            </a:r>
            <a:r>
              <a:rPr lang="en" sz="1217">
                <a:solidFill>
                  <a:schemeClr val="dk1"/>
                </a:solidFill>
              </a:rPr>
              <a:t>. Prediction errors and R-squared are calculated based off the ture visit vector (size 1000 × 1) and the predicted visit vector </a:t>
            </a:r>
            <a:r>
              <a:rPr lang="en" sz="1217">
                <a:solidFill>
                  <a:schemeClr val="dk1"/>
                </a:solidFill>
              </a:rPr>
              <a:t>(size 1000 × 1) </a:t>
            </a:r>
            <a:endParaRPr sz="1217">
              <a:solidFill>
                <a:schemeClr val="dk1"/>
              </a:solidFill>
            </a:endParaRPr>
          </a:p>
          <a:p>
            <a:pPr indent="0" lvl="0" marL="0" rtl="0" algn="l">
              <a:spcBef>
                <a:spcPts val="1200"/>
              </a:spcBef>
              <a:spcAft>
                <a:spcPts val="1200"/>
              </a:spcAft>
              <a:buSzPts val="523"/>
              <a:buNone/>
            </a:pPr>
            <a:r>
              <a:t/>
            </a:r>
            <a:endParaRPr sz="1217"/>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48225" y="515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Traditional ML - Modeling </a:t>
            </a:r>
            <a:endParaRPr/>
          </a:p>
        </p:txBody>
      </p:sp>
      <p:graphicFrame>
        <p:nvGraphicFramePr>
          <p:cNvPr id="220" name="Google Shape;220;p34"/>
          <p:cNvGraphicFramePr/>
          <p:nvPr/>
        </p:nvGraphicFramePr>
        <p:xfrm>
          <a:off x="348225" y="1622250"/>
          <a:ext cx="3000000" cy="3000000"/>
        </p:xfrm>
        <a:graphic>
          <a:graphicData uri="http://schemas.openxmlformats.org/drawingml/2006/table">
            <a:tbl>
              <a:tblPr>
                <a:noFill/>
                <a:tableStyleId>{F16DDD1B-5509-4BD7-A899-FFC4DB5BCAFD}</a:tableStyleId>
              </a:tblPr>
              <a:tblGrid>
                <a:gridCol w="1880725"/>
                <a:gridCol w="1430250"/>
                <a:gridCol w="1655500"/>
                <a:gridCol w="1655500"/>
                <a:gridCol w="1655500"/>
              </a:tblGrid>
              <a:tr h="380750">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dk1"/>
                          </a:solidFill>
                          <a:latin typeface="Roboto"/>
                          <a:ea typeface="Roboto"/>
                          <a:cs typeface="Roboto"/>
                          <a:sym typeface="Roboto"/>
                        </a:rPr>
                        <a:t>Train RMSE</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dk1"/>
                          </a:solidFill>
                          <a:latin typeface="Roboto"/>
                          <a:ea typeface="Roboto"/>
                          <a:cs typeface="Roboto"/>
                          <a:sym typeface="Roboto"/>
                        </a:rPr>
                        <a:t>Test RMSE</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dk1"/>
                          </a:solidFill>
                          <a:latin typeface="Roboto"/>
                          <a:ea typeface="Roboto"/>
                          <a:cs typeface="Roboto"/>
                          <a:sym typeface="Roboto"/>
                        </a:rPr>
                        <a:t>Train R-squared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dk1"/>
                          </a:solidFill>
                          <a:latin typeface="Roboto"/>
                          <a:ea typeface="Roboto"/>
                          <a:cs typeface="Roboto"/>
                          <a:sym typeface="Roboto"/>
                        </a:rPr>
                        <a:t>Test R-squared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0750">
                <a:tc>
                  <a:txBody>
                    <a:bodyPr/>
                    <a:lstStyle/>
                    <a:p>
                      <a:pPr indent="0" lvl="0" marL="0" rtl="0" algn="ctr">
                        <a:spcBef>
                          <a:spcPts val="0"/>
                        </a:spcBef>
                        <a:spcAft>
                          <a:spcPts val="0"/>
                        </a:spcAft>
                        <a:buNone/>
                      </a:pPr>
                      <a:r>
                        <a:rPr b="1" lang="en" sz="1500">
                          <a:solidFill>
                            <a:schemeClr val="dk1"/>
                          </a:solidFill>
                          <a:latin typeface="Roboto"/>
                          <a:ea typeface="Roboto"/>
                          <a:cs typeface="Roboto"/>
                          <a:sym typeface="Roboto"/>
                        </a:rPr>
                        <a:t>Ridge Regression</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1267.97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2626.8</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0.926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0.484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0750">
                <a:tc>
                  <a:txBody>
                    <a:bodyPr/>
                    <a:lstStyle/>
                    <a:p>
                      <a:pPr indent="0" lvl="0" marL="0" rtl="0" algn="ctr">
                        <a:spcBef>
                          <a:spcPts val="0"/>
                        </a:spcBef>
                        <a:spcAft>
                          <a:spcPts val="0"/>
                        </a:spcAft>
                        <a:buNone/>
                      </a:pPr>
                      <a:r>
                        <a:rPr b="1" lang="en" sz="1500">
                          <a:solidFill>
                            <a:schemeClr val="dk1"/>
                          </a:solidFill>
                          <a:latin typeface="Roboto"/>
                          <a:ea typeface="Roboto"/>
                          <a:cs typeface="Roboto"/>
                          <a:sym typeface="Roboto"/>
                        </a:rPr>
                        <a:t>Decision Tree</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1770.9</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1741.2</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0.855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0.773</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0750">
                <a:tc>
                  <a:txBody>
                    <a:bodyPr/>
                    <a:lstStyle/>
                    <a:p>
                      <a:pPr indent="0" lvl="0" marL="0" rtl="0" algn="ctr">
                        <a:spcBef>
                          <a:spcPts val="0"/>
                        </a:spcBef>
                        <a:spcAft>
                          <a:spcPts val="0"/>
                        </a:spcAft>
                        <a:buNone/>
                      </a:pPr>
                      <a:r>
                        <a:rPr b="1" lang="en" sz="1500">
                          <a:solidFill>
                            <a:schemeClr val="accent4"/>
                          </a:solidFill>
                          <a:latin typeface="Roboto"/>
                          <a:ea typeface="Roboto"/>
                          <a:cs typeface="Roboto"/>
                          <a:sym typeface="Roboto"/>
                        </a:rPr>
                        <a:t>Random Forest</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895</a:t>
                      </a:r>
                      <a:r>
                        <a:rPr lang="en" sz="1500">
                          <a:solidFill>
                            <a:schemeClr val="dk1"/>
                          </a:solidFill>
                          <a:latin typeface="Roboto"/>
                          <a:ea typeface="Roboto"/>
                          <a:cs typeface="Roboto"/>
                          <a:sym typeface="Roboto"/>
                        </a:rPr>
                        <a:t>.1</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accent4"/>
                          </a:solidFill>
                          <a:latin typeface="Roboto"/>
                          <a:ea typeface="Roboto"/>
                          <a:cs typeface="Roboto"/>
                          <a:sym typeface="Roboto"/>
                        </a:rPr>
                        <a:t>1579.5</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0.96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accent4"/>
                          </a:solidFill>
                          <a:latin typeface="Roboto"/>
                          <a:ea typeface="Roboto"/>
                          <a:cs typeface="Roboto"/>
                          <a:sym typeface="Roboto"/>
                        </a:rPr>
                        <a:t>0.81</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9050">
                <a:tc>
                  <a:txBody>
                    <a:bodyPr/>
                    <a:lstStyle/>
                    <a:p>
                      <a:pPr indent="0" lvl="0" marL="0" rtl="0" algn="ctr">
                        <a:spcBef>
                          <a:spcPts val="0"/>
                        </a:spcBef>
                        <a:spcAft>
                          <a:spcPts val="0"/>
                        </a:spcAft>
                        <a:buNone/>
                      </a:pPr>
                      <a:r>
                        <a:rPr b="1" lang="en" sz="1500">
                          <a:solidFill>
                            <a:schemeClr val="dk1"/>
                          </a:solidFill>
                          <a:latin typeface="Roboto"/>
                          <a:ea typeface="Roboto"/>
                          <a:cs typeface="Roboto"/>
                          <a:sym typeface="Roboto"/>
                        </a:rPr>
                        <a:t>XGBoost</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787.3</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1831.8</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0.97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0.75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21" name="Google Shape;221;p34"/>
          <p:cNvSpPr txBox="1"/>
          <p:nvPr/>
        </p:nvSpPr>
        <p:spPr>
          <a:xfrm>
            <a:off x="348225" y="3843775"/>
            <a:ext cx="5370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On rest test data (a total of 123 rolling windows)</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Average RMSE: </a:t>
            </a:r>
            <a:r>
              <a:rPr lang="en" sz="1600">
                <a:solidFill>
                  <a:schemeClr val="dk1"/>
                </a:solidFill>
                <a:latin typeface="Roboto"/>
                <a:ea typeface="Roboto"/>
                <a:cs typeface="Roboto"/>
                <a:sym typeface="Roboto"/>
              </a:rPr>
              <a:t>41.19</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Average R-squared: </a:t>
            </a:r>
            <a:r>
              <a:rPr lang="en" sz="1600">
                <a:solidFill>
                  <a:schemeClr val="dk1"/>
                </a:solidFill>
                <a:latin typeface="Roboto"/>
                <a:ea typeface="Roboto"/>
                <a:cs typeface="Roboto"/>
                <a:sym typeface="Roboto"/>
              </a:rPr>
              <a:t>0.79</a:t>
            </a:r>
            <a:endParaRPr sz="16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348225" y="515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Traditional ML - V</a:t>
            </a:r>
            <a:r>
              <a:rPr lang="en"/>
              <a:t>isualization</a:t>
            </a:r>
            <a:endParaRPr/>
          </a:p>
        </p:txBody>
      </p:sp>
      <p:pic>
        <p:nvPicPr>
          <p:cNvPr id="227" name="Google Shape;227;p35"/>
          <p:cNvPicPr preferRelativeResize="0"/>
          <p:nvPr/>
        </p:nvPicPr>
        <p:blipFill>
          <a:blip r:embed="rId3">
            <a:alphaModFix/>
          </a:blip>
          <a:stretch>
            <a:fillRect/>
          </a:stretch>
        </p:blipFill>
        <p:spPr>
          <a:xfrm>
            <a:off x="-12" y="1944175"/>
            <a:ext cx="3124505" cy="2331720"/>
          </a:xfrm>
          <a:prstGeom prst="rect">
            <a:avLst/>
          </a:prstGeom>
          <a:noFill/>
          <a:ln>
            <a:noFill/>
          </a:ln>
        </p:spPr>
      </p:pic>
      <p:pic>
        <p:nvPicPr>
          <p:cNvPr id="228" name="Google Shape;228;p35"/>
          <p:cNvPicPr preferRelativeResize="0"/>
          <p:nvPr/>
        </p:nvPicPr>
        <p:blipFill>
          <a:blip r:embed="rId4">
            <a:alphaModFix/>
          </a:blip>
          <a:stretch>
            <a:fillRect/>
          </a:stretch>
        </p:blipFill>
        <p:spPr>
          <a:xfrm>
            <a:off x="3023313" y="1944175"/>
            <a:ext cx="3171139" cy="2331720"/>
          </a:xfrm>
          <a:prstGeom prst="rect">
            <a:avLst/>
          </a:prstGeom>
          <a:noFill/>
          <a:ln>
            <a:noFill/>
          </a:ln>
        </p:spPr>
      </p:pic>
      <p:pic>
        <p:nvPicPr>
          <p:cNvPr id="229" name="Google Shape;229;p35"/>
          <p:cNvPicPr preferRelativeResize="0"/>
          <p:nvPr/>
        </p:nvPicPr>
        <p:blipFill>
          <a:blip r:embed="rId5">
            <a:alphaModFix/>
          </a:blip>
          <a:stretch>
            <a:fillRect/>
          </a:stretch>
        </p:blipFill>
        <p:spPr>
          <a:xfrm>
            <a:off x="6173677" y="1944175"/>
            <a:ext cx="3124505" cy="23317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48225" y="515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Traditional ML - Visualization</a:t>
            </a:r>
            <a:endParaRPr/>
          </a:p>
        </p:txBody>
      </p:sp>
      <p:pic>
        <p:nvPicPr>
          <p:cNvPr id="235" name="Google Shape;235;p36"/>
          <p:cNvPicPr preferRelativeResize="0"/>
          <p:nvPr/>
        </p:nvPicPr>
        <p:blipFill>
          <a:blip r:embed="rId3">
            <a:alphaModFix/>
          </a:blip>
          <a:stretch>
            <a:fillRect/>
          </a:stretch>
        </p:blipFill>
        <p:spPr>
          <a:xfrm>
            <a:off x="69275" y="1728025"/>
            <a:ext cx="3124505" cy="2331720"/>
          </a:xfrm>
          <a:prstGeom prst="rect">
            <a:avLst/>
          </a:prstGeom>
          <a:noFill/>
          <a:ln>
            <a:noFill/>
          </a:ln>
        </p:spPr>
      </p:pic>
      <p:pic>
        <p:nvPicPr>
          <p:cNvPr id="236" name="Google Shape;236;p36"/>
          <p:cNvPicPr preferRelativeResize="0"/>
          <p:nvPr/>
        </p:nvPicPr>
        <p:blipFill>
          <a:blip r:embed="rId4">
            <a:alphaModFix/>
          </a:blip>
          <a:stretch>
            <a:fillRect/>
          </a:stretch>
        </p:blipFill>
        <p:spPr>
          <a:xfrm>
            <a:off x="3041618" y="1790400"/>
            <a:ext cx="3133831" cy="2331720"/>
          </a:xfrm>
          <a:prstGeom prst="rect">
            <a:avLst/>
          </a:prstGeom>
          <a:noFill/>
          <a:ln>
            <a:noFill/>
          </a:ln>
        </p:spPr>
      </p:pic>
      <p:pic>
        <p:nvPicPr>
          <p:cNvPr id="237" name="Google Shape;237;p36"/>
          <p:cNvPicPr preferRelativeResize="0"/>
          <p:nvPr/>
        </p:nvPicPr>
        <p:blipFill>
          <a:blip r:embed="rId5">
            <a:alphaModFix/>
          </a:blip>
          <a:stretch>
            <a:fillRect/>
          </a:stretch>
        </p:blipFill>
        <p:spPr>
          <a:xfrm>
            <a:off x="5972849" y="1831975"/>
            <a:ext cx="3171139" cy="23317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42375" y="657700"/>
            <a:ext cx="7191900" cy="305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891"/>
              <a:buNone/>
            </a:pPr>
            <a:r>
              <a:rPr lang="en" sz="5320"/>
              <a:t>Deep Learning:</a:t>
            </a:r>
            <a:endParaRPr sz="5320"/>
          </a:p>
          <a:p>
            <a:pPr indent="0" lvl="0" marL="0" rtl="0" algn="l">
              <a:spcBef>
                <a:spcPts val="0"/>
              </a:spcBef>
              <a:spcAft>
                <a:spcPts val="0"/>
              </a:spcAft>
              <a:buSzPts val="891"/>
              <a:buNone/>
            </a:pPr>
            <a:r>
              <a:rPr lang="en" sz="5320"/>
              <a:t>LSTM &amp; </a:t>
            </a:r>
            <a:r>
              <a:rPr lang="en" sz="5320"/>
              <a:t>Prophet</a:t>
            </a:r>
            <a:endParaRPr sz="532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 Learning</a:t>
            </a:r>
            <a:r>
              <a:rPr lang="en"/>
              <a:t> - </a:t>
            </a:r>
            <a:r>
              <a:rPr lang="en"/>
              <a:t>LSTM</a:t>
            </a:r>
            <a:r>
              <a:rPr lang="en"/>
              <a:t> </a:t>
            </a:r>
            <a:endParaRPr/>
          </a:p>
        </p:txBody>
      </p:sp>
      <p:pic>
        <p:nvPicPr>
          <p:cNvPr id="248" name="Google Shape;248;p38"/>
          <p:cNvPicPr preferRelativeResize="0"/>
          <p:nvPr/>
        </p:nvPicPr>
        <p:blipFill>
          <a:blip r:embed="rId3">
            <a:alphaModFix/>
          </a:blip>
          <a:stretch>
            <a:fillRect/>
          </a:stretch>
        </p:blipFill>
        <p:spPr>
          <a:xfrm>
            <a:off x="4057975" y="1986813"/>
            <a:ext cx="4567074" cy="2171501"/>
          </a:xfrm>
          <a:prstGeom prst="rect">
            <a:avLst/>
          </a:prstGeom>
          <a:noFill/>
          <a:ln>
            <a:noFill/>
          </a:ln>
        </p:spPr>
      </p:pic>
      <p:pic>
        <p:nvPicPr>
          <p:cNvPr id="249" name="Google Shape;249;p38"/>
          <p:cNvPicPr preferRelativeResize="0"/>
          <p:nvPr/>
        </p:nvPicPr>
        <p:blipFill rotWithShape="1">
          <a:blip r:embed="rId4">
            <a:alphaModFix/>
          </a:blip>
          <a:srcRect b="41362" l="0" r="0" t="0"/>
          <a:stretch/>
        </p:blipFill>
        <p:spPr>
          <a:xfrm>
            <a:off x="311725" y="1739650"/>
            <a:ext cx="3659225" cy="2973225"/>
          </a:xfrm>
          <a:prstGeom prst="rect">
            <a:avLst/>
          </a:prstGeom>
          <a:noFill/>
          <a:ln>
            <a:noFill/>
          </a:ln>
        </p:spPr>
      </p:pic>
      <p:sp>
        <p:nvSpPr>
          <p:cNvPr id="250" name="Google Shape;250;p38"/>
          <p:cNvSpPr txBox="1"/>
          <p:nvPr/>
        </p:nvSpPr>
        <p:spPr>
          <a:xfrm>
            <a:off x="4156975" y="1644250"/>
            <a:ext cx="42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Architecture:</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 Learning - LSTM experiment on 5 pages </a:t>
            </a:r>
            <a:endParaRPr/>
          </a:p>
        </p:txBody>
      </p:sp>
      <p:sp>
        <p:nvSpPr>
          <p:cNvPr id="256" name="Google Shape;256;p39"/>
          <p:cNvSpPr txBox="1"/>
          <p:nvPr/>
        </p:nvSpPr>
        <p:spPr>
          <a:xfrm>
            <a:off x="4631338" y="4169050"/>
            <a:ext cx="193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Max R-squared: 0.84</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Min </a:t>
            </a:r>
            <a:r>
              <a:rPr lang="en">
                <a:solidFill>
                  <a:schemeClr val="dk1"/>
                </a:solidFill>
                <a:latin typeface="Roboto"/>
                <a:ea typeface="Roboto"/>
                <a:cs typeface="Roboto"/>
                <a:sym typeface="Roboto"/>
              </a:rPr>
              <a:t>R-squared: - 0.46</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57" name="Google Shape;257;p39"/>
          <p:cNvPicPr preferRelativeResize="0"/>
          <p:nvPr/>
        </p:nvPicPr>
        <p:blipFill rotWithShape="1">
          <a:blip r:embed="rId3">
            <a:alphaModFix/>
          </a:blip>
          <a:srcRect b="40037" l="0" r="0" t="0"/>
          <a:stretch/>
        </p:blipFill>
        <p:spPr>
          <a:xfrm>
            <a:off x="311725" y="1277025"/>
            <a:ext cx="3606825" cy="3807901"/>
          </a:xfrm>
          <a:prstGeom prst="rect">
            <a:avLst/>
          </a:prstGeom>
          <a:noFill/>
          <a:ln>
            <a:noFill/>
          </a:ln>
        </p:spPr>
      </p:pic>
      <p:pic>
        <p:nvPicPr>
          <p:cNvPr id="258" name="Google Shape;258;p39"/>
          <p:cNvPicPr preferRelativeResize="0"/>
          <p:nvPr/>
        </p:nvPicPr>
        <p:blipFill rotWithShape="1">
          <a:blip r:embed="rId3">
            <a:alphaModFix/>
          </a:blip>
          <a:srcRect b="0" l="0" r="0" t="59963"/>
          <a:stretch/>
        </p:blipFill>
        <p:spPr>
          <a:xfrm>
            <a:off x="4361650" y="1277025"/>
            <a:ext cx="3886440" cy="27396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 Learning - Prophet </a:t>
            </a:r>
            <a:endParaRPr/>
          </a:p>
        </p:txBody>
      </p:sp>
      <p:sp>
        <p:nvSpPr>
          <p:cNvPr id="264" name="Google Shape;264;p40"/>
          <p:cNvSpPr txBox="1"/>
          <p:nvPr/>
        </p:nvSpPr>
        <p:spPr>
          <a:xfrm>
            <a:off x="521000" y="1565425"/>
            <a:ext cx="49860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a:solidFill>
                  <a:schemeClr val="dk1"/>
                </a:solidFill>
                <a:latin typeface="Roboto"/>
                <a:ea typeface="Roboto"/>
                <a:cs typeface="Roboto"/>
                <a:sym typeface="Roboto"/>
              </a:rPr>
              <a:t>Accurate and fast</a:t>
            </a:r>
            <a:endParaRPr b="1">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a:solidFill>
                  <a:schemeClr val="dk1"/>
                </a:solidFill>
                <a:latin typeface="Roboto"/>
                <a:ea typeface="Roboto"/>
                <a:cs typeface="Roboto"/>
                <a:sym typeface="Roboto"/>
              </a:rPr>
              <a:t>Reliable forecasts for planning and goal setting. </a:t>
            </a:r>
            <a:endParaRPr>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a:solidFill>
                  <a:schemeClr val="dk1"/>
                </a:solidFill>
                <a:latin typeface="Roboto"/>
                <a:ea typeface="Roboto"/>
                <a:cs typeface="Roboto"/>
                <a:sym typeface="Roboto"/>
              </a:rPr>
              <a:t>Perform great in the majority of cases. </a:t>
            </a:r>
            <a:endParaRPr>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a:solidFill>
                  <a:schemeClr val="dk1"/>
                </a:solidFill>
                <a:latin typeface="Roboto"/>
                <a:ea typeface="Roboto"/>
                <a:cs typeface="Roboto"/>
                <a:sym typeface="Roboto"/>
              </a:rPr>
              <a:t>Forecast in just a few seconds.</a:t>
            </a:r>
            <a:endParaRPr>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b="1" lang="en">
                <a:solidFill>
                  <a:schemeClr val="dk1"/>
                </a:solidFill>
                <a:latin typeface="Roboto"/>
                <a:ea typeface="Roboto"/>
                <a:cs typeface="Roboto"/>
                <a:sym typeface="Roboto"/>
              </a:rPr>
              <a:t>Fully automatic.</a:t>
            </a:r>
            <a:endParaRPr b="1">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a:solidFill>
                  <a:schemeClr val="dk1"/>
                </a:solidFill>
                <a:latin typeface="Roboto"/>
                <a:ea typeface="Roboto"/>
                <a:cs typeface="Roboto"/>
                <a:sym typeface="Roboto"/>
              </a:rPr>
              <a:t>No manual effort. </a:t>
            </a:r>
            <a:endParaRPr>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a:solidFill>
                  <a:schemeClr val="dk1"/>
                </a:solidFill>
                <a:latin typeface="Roboto"/>
                <a:ea typeface="Roboto"/>
                <a:cs typeface="Roboto"/>
                <a:sym typeface="Roboto"/>
              </a:rPr>
              <a:t>Robust to outliers, missing data, and dramatic changes</a:t>
            </a:r>
            <a:endParaRPr>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b="1" lang="en">
                <a:solidFill>
                  <a:schemeClr val="dk1"/>
                </a:solidFill>
                <a:latin typeface="Roboto"/>
                <a:ea typeface="Roboto"/>
                <a:cs typeface="Roboto"/>
                <a:sym typeface="Roboto"/>
              </a:rPr>
              <a:t>Tunable forecasts.</a:t>
            </a:r>
            <a:endParaRPr b="1">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a:solidFill>
                  <a:schemeClr val="dk1"/>
                </a:solidFill>
                <a:latin typeface="Roboto"/>
                <a:ea typeface="Roboto"/>
                <a:cs typeface="Roboto"/>
                <a:sym typeface="Roboto"/>
              </a:rPr>
              <a:t>Can use human-interpretable parameters to improve your forecast by adding your domain knowledge.</a:t>
            </a:r>
            <a:endParaRPr>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b="1" lang="en">
                <a:solidFill>
                  <a:schemeClr val="dk1"/>
                </a:solidFill>
                <a:latin typeface="Roboto"/>
                <a:ea typeface="Roboto"/>
                <a:cs typeface="Roboto"/>
                <a:sym typeface="Roboto"/>
              </a:rPr>
              <a:t>Available in R or Python.</a:t>
            </a:r>
            <a:endParaRPr b="1">
              <a:solidFill>
                <a:schemeClr val="dk1"/>
              </a:solidFill>
              <a:latin typeface="Roboto"/>
              <a:ea typeface="Roboto"/>
              <a:cs typeface="Roboto"/>
              <a:sym typeface="Roboto"/>
            </a:endParaRPr>
          </a:p>
        </p:txBody>
      </p:sp>
      <p:pic>
        <p:nvPicPr>
          <p:cNvPr id="265" name="Google Shape;265;p40"/>
          <p:cNvPicPr preferRelativeResize="0"/>
          <p:nvPr/>
        </p:nvPicPr>
        <p:blipFill>
          <a:blip r:embed="rId3">
            <a:alphaModFix/>
          </a:blip>
          <a:stretch>
            <a:fillRect/>
          </a:stretch>
        </p:blipFill>
        <p:spPr>
          <a:xfrm>
            <a:off x="5196400" y="1968325"/>
            <a:ext cx="3276600" cy="742950"/>
          </a:xfrm>
          <a:prstGeom prst="rect">
            <a:avLst/>
          </a:prstGeom>
          <a:noFill/>
          <a:ln>
            <a:noFill/>
          </a:ln>
        </p:spPr>
      </p:pic>
      <p:sp>
        <p:nvSpPr>
          <p:cNvPr id="266" name="Google Shape;266;p40"/>
          <p:cNvSpPr txBox="1"/>
          <p:nvPr/>
        </p:nvSpPr>
        <p:spPr>
          <a:xfrm>
            <a:off x="5748125" y="2966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trend 	     seasonality      holidays</a:t>
            </a:r>
            <a:endParaRPr/>
          </a:p>
        </p:txBody>
      </p:sp>
      <p:sp>
        <p:nvSpPr>
          <p:cNvPr id="267" name="Google Shape;267;p40"/>
          <p:cNvSpPr/>
          <p:nvPr/>
        </p:nvSpPr>
        <p:spPr>
          <a:xfrm rot="5400000">
            <a:off x="6782500" y="2676625"/>
            <a:ext cx="352500" cy="226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0"/>
          <p:cNvSpPr/>
          <p:nvPr/>
        </p:nvSpPr>
        <p:spPr>
          <a:xfrm rot="4430822">
            <a:off x="7577317" y="2676666"/>
            <a:ext cx="352621" cy="22644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0"/>
          <p:cNvSpPr/>
          <p:nvPr/>
        </p:nvSpPr>
        <p:spPr>
          <a:xfrm rot="6634732">
            <a:off x="5977417" y="2676617"/>
            <a:ext cx="352493" cy="22651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 Learning -</a:t>
            </a:r>
            <a:r>
              <a:rPr lang="en"/>
              <a:t> Prophet </a:t>
            </a:r>
            <a:endParaRPr/>
          </a:p>
        </p:txBody>
      </p:sp>
      <p:pic>
        <p:nvPicPr>
          <p:cNvPr id="275" name="Google Shape;275;p41"/>
          <p:cNvPicPr preferRelativeResize="0"/>
          <p:nvPr/>
        </p:nvPicPr>
        <p:blipFill>
          <a:blip r:embed="rId3">
            <a:alphaModFix/>
          </a:blip>
          <a:stretch>
            <a:fillRect/>
          </a:stretch>
        </p:blipFill>
        <p:spPr>
          <a:xfrm>
            <a:off x="152400" y="1016275"/>
            <a:ext cx="2545176" cy="1515675"/>
          </a:xfrm>
          <a:prstGeom prst="rect">
            <a:avLst/>
          </a:prstGeom>
          <a:noFill/>
          <a:ln>
            <a:noFill/>
          </a:ln>
        </p:spPr>
      </p:pic>
      <p:pic>
        <p:nvPicPr>
          <p:cNvPr id="276" name="Google Shape;276;p41"/>
          <p:cNvPicPr preferRelativeResize="0"/>
          <p:nvPr/>
        </p:nvPicPr>
        <p:blipFill>
          <a:blip r:embed="rId4">
            <a:alphaModFix/>
          </a:blip>
          <a:stretch>
            <a:fillRect/>
          </a:stretch>
        </p:blipFill>
        <p:spPr>
          <a:xfrm>
            <a:off x="5582475" y="1289425"/>
            <a:ext cx="3561525" cy="3787824"/>
          </a:xfrm>
          <a:prstGeom prst="rect">
            <a:avLst/>
          </a:prstGeom>
          <a:noFill/>
          <a:ln>
            <a:noFill/>
          </a:ln>
        </p:spPr>
      </p:pic>
      <p:pic>
        <p:nvPicPr>
          <p:cNvPr id="277" name="Google Shape;277;p41"/>
          <p:cNvPicPr preferRelativeResize="0"/>
          <p:nvPr/>
        </p:nvPicPr>
        <p:blipFill>
          <a:blip r:embed="rId5">
            <a:alphaModFix/>
          </a:blip>
          <a:stretch>
            <a:fillRect/>
          </a:stretch>
        </p:blipFill>
        <p:spPr>
          <a:xfrm>
            <a:off x="152400" y="2381150"/>
            <a:ext cx="2545183" cy="1515675"/>
          </a:xfrm>
          <a:prstGeom prst="rect">
            <a:avLst/>
          </a:prstGeom>
          <a:noFill/>
          <a:ln>
            <a:noFill/>
          </a:ln>
        </p:spPr>
      </p:pic>
      <p:pic>
        <p:nvPicPr>
          <p:cNvPr id="278" name="Google Shape;278;p41"/>
          <p:cNvPicPr preferRelativeResize="0"/>
          <p:nvPr/>
        </p:nvPicPr>
        <p:blipFill>
          <a:blip r:embed="rId6">
            <a:alphaModFix/>
          </a:blip>
          <a:stretch>
            <a:fillRect/>
          </a:stretch>
        </p:blipFill>
        <p:spPr>
          <a:xfrm>
            <a:off x="152400" y="3685171"/>
            <a:ext cx="2545176" cy="1515680"/>
          </a:xfrm>
          <a:prstGeom prst="rect">
            <a:avLst/>
          </a:prstGeom>
          <a:noFill/>
          <a:ln>
            <a:noFill/>
          </a:ln>
        </p:spPr>
      </p:pic>
      <p:pic>
        <p:nvPicPr>
          <p:cNvPr id="279" name="Google Shape;279;p41"/>
          <p:cNvPicPr preferRelativeResize="0"/>
          <p:nvPr/>
        </p:nvPicPr>
        <p:blipFill>
          <a:blip r:embed="rId7">
            <a:alphaModFix/>
          </a:blip>
          <a:stretch>
            <a:fillRect/>
          </a:stretch>
        </p:blipFill>
        <p:spPr>
          <a:xfrm>
            <a:off x="2810650" y="1813907"/>
            <a:ext cx="2545176" cy="1515669"/>
          </a:xfrm>
          <a:prstGeom prst="rect">
            <a:avLst/>
          </a:prstGeom>
          <a:noFill/>
          <a:ln>
            <a:noFill/>
          </a:ln>
        </p:spPr>
      </p:pic>
      <p:pic>
        <p:nvPicPr>
          <p:cNvPr id="280" name="Google Shape;280;p41"/>
          <p:cNvPicPr preferRelativeResize="0"/>
          <p:nvPr/>
        </p:nvPicPr>
        <p:blipFill>
          <a:blip r:embed="rId8">
            <a:alphaModFix/>
          </a:blip>
          <a:stretch>
            <a:fillRect/>
          </a:stretch>
        </p:blipFill>
        <p:spPr>
          <a:xfrm>
            <a:off x="2810627" y="3216650"/>
            <a:ext cx="2545210" cy="151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Inspiration</a:t>
            </a:r>
            <a:endParaRPr/>
          </a:p>
        </p:txBody>
      </p:sp>
      <p:pic>
        <p:nvPicPr>
          <p:cNvPr id="76" name="Google Shape;76;p15"/>
          <p:cNvPicPr preferRelativeResize="0"/>
          <p:nvPr/>
        </p:nvPicPr>
        <p:blipFill>
          <a:blip r:embed="rId3">
            <a:alphaModFix/>
          </a:blip>
          <a:stretch>
            <a:fillRect/>
          </a:stretch>
        </p:blipFill>
        <p:spPr>
          <a:xfrm>
            <a:off x="449100" y="1336175"/>
            <a:ext cx="5687589" cy="3714075"/>
          </a:xfrm>
          <a:prstGeom prst="rect">
            <a:avLst/>
          </a:prstGeom>
          <a:noFill/>
          <a:ln>
            <a:noFill/>
          </a:ln>
        </p:spPr>
      </p:pic>
      <p:sp>
        <p:nvSpPr>
          <p:cNvPr id="77" name="Google Shape;77;p15"/>
          <p:cNvSpPr txBox="1"/>
          <p:nvPr/>
        </p:nvSpPr>
        <p:spPr>
          <a:xfrm>
            <a:off x="6301675" y="2571750"/>
            <a:ext cx="2776800" cy="99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450">
                <a:solidFill>
                  <a:schemeClr val="dk1"/>
                </a:solidFill>
                <a:highlight>
                  <a:srgbClr val="FFFFFF"/>
                </a:highlight>
                <a:latin typeface="Roboto"/>
                <a:ea typeface="Roboto"/>
                <a:cs typeface="Roboto"/>
                <a:sym typeface="Roboto"/>
              </a:rPr>
              <a:t>Linear programming </a:t>
            </a:r>
            <a:br>
              <a:rPr lang="en" sz="1450">
                <a:solidFill>
                  <a:schemeClr val="dk1"/>
                </a:solidFill>
                <a:highlight>
                  <a:srgbClr val="FFFFFF"/>
                </a:highlight>
                <a:latin typeface="Roboto"/>
                <a:ea typeface="Roboto"/>
                <a:cs typeface="Roboto"/>
                <a:sym typeface="Roboto"/>
              </a:rPr>
            </a:br>
            <a:r>
              <a:rPr lang="en" sz="1450">
                <a:solidFill>
                  <a:schemeClr val="dk1"/>
                </a:solidFill>
                <a:highlight>
                  <a:srgbClr val="FFFFFF"/>
                </a:highlight>
                <a:latin typeface="Roboto"/>
                <a:ea typeface="Roboto"/>
                <a:cs typeface="Roboto"/>
                <a:sym typeface="Roboto"/>
              </a:rPr>
              <a:t>–</a:t>
            </a:r>
            <a:r>
              <a:rPr lang="en" sz="1450">
                <a:solidFill>
                  <a:schemeClr val="dk1"/>
                </a:solidFill>
                <a:highlight>
                  <a:srgbClr val="FFFFFF"/>
                </a:highlight>
                <a:latin typeface="Roboto"/>
                <a:ea typeface="Roboto"/>
                <a:cs typeface="Roboto"/>
                <a:sym typeface="Roboto"/>
              </a:rPr>
              <a:t> Google Ads example</a:t>
            </a:r>
            <a:endParaRPr sz="1450">
              <a:solidFill>
                <a:schemeClr val="dk1"/>
              </a:solidFill>
              <a:highlight>
                <a:srgbClr val="FFFFFF"/>
              </a:highlight>
              <a:latin typeface="Roboto"/>
              <a:ea typeface="Roboto"/>
              <a:cs typeface="Roboto"/>
              <a:sym typeface="Roboto"/>
            </a:endParaRPr>
          </a:p>
          <a:p>
            <a:pPr indent="0" lvl="0" marL="0" rtl="0" algn="l">
              <a:lnSpc>
                <a:spcPct val="115000"/>
              </a:lnSpc>
              <a:spcBef>
                <a:spcPts val="600"/>
              </a:spcBef>
              <a:spcAft>
                <a:spcPts val="600"/>
              </a:spcAft>
              <a:buNone/>
            </a:pPr>
            <a:r>
              <a:rPr lang="en" sz="1450">
                <a:solidFill>
                  <a:schemeClr val="dk1"/>
                </a:solidFill>
                <a:highlight>
                  <a:srgbClr val="FFFFFF"/>
                </a:highlight>
                <a:latin typeface="Roboto"/>
                <a:ea typeface="Roboto"/>
                <a:cs typeface="Roboto"/>
                <a:sym typeface="Roboto"/>
              </a:rPr>
              <a:t>Query/Visit Estimates are given</a:t>
            </a:r>
            <a:endParaRPr sz="1450">
              <a:solidFill>
                <a:schemeClr val="dk1"/>
              </a:solidFill>
              <a:highlight>
                <a:srgbClr val="FFFFFF"/>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342375" y="657700"/>
            <a:ext cx="5515500" cy="305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6800"/>
              <a:t>Conclusion</a:t>
            </a:r>
            <a:endParaRPr sz="6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Web Traffic Prediction - Conclusion </a:t>
            </a:r>
            <a:endParaRPr/>
          </a:p>
        </p:txBody>
      </p:sp>
      <p:sp>
        <p:nvSpPr>
          <p:cNvPr id="291" name="Google Shape;291;p43"/>
          <p:cNvSpPr txBox="1"/>
          <p:nvPr/>
        </p:nvSpPr>
        <p:spPr>
          <a:xfrm>
            <a:off x="5851025" y="3618625"/>
            <a:ext cx="433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Roboto"/>
                <a:ea typeface="Roboto"/>
                <a:cs typeface="Roboto"/>
                <a:sym typeface="Roboto"/>
              </a:rPr>
              <a:t>LSTM and RF can catch the overall trend</a:t>
            </a:r>
            <a:endParaRPr>
              <a:solidFill>
                <a:srgbClr val="FF0000"/>
              </a:solidFill>
              <a:latin typeface="Roboto"/>
              <a:ea typeface="Roboto"/>
              <a:cs typeface="Roboto"/>
              <a:sym typeface="Roboto"/>
            </a:endParaRPr>
          </a:p>
          <a:p>
            <a:pPr indent="0" lvl="0" marL="0" rtl="0" algn="l">
              <a:spcBef>
                <a:spcPts val="0"/>
              </a:spcBef>
              <a:spcAft>
                <a:spcPts val="0"/>
              </a:spcAft>
              <a:buNone/>
            </a:pPr>
            <a:r>
              <a:t/>
            </a:r>
            <a:endParaRPr>
              <a:solidFill>
                <a:srgbClr val="FF0000"/>
              </a:solidFill>
              <a:latin typeface="Roboto"/>
              <a:ea typeface="Roboto"/>
              <a:cs typeface="Roboto"/>
              <a:sym typeface="Roboto"/>
            </a:endParaRPr>
          </a:p>
        </p:txBody>
      </p:sp>
      <p:pic>
        <p:nvPicPr>
          <p:cNvPr id="292" name="Google Shape;292;p43"/>
          <p:cNvPicPr preferRelativeResize="0"/>
          <p:nvPr/>
        </p:nvPicPr>
        <p:blipFill>
          <a:blip r:embed="rId3">
            <a:alphaModFix/>
          </a:blip>
          <a:stretch>
            <a:fillRect/>
          </a:stretch>
        </p:blipFill>
        <p:spPr>
          <a:xfrm>
            <a:off x="144025" y="1370575"/>
            <a:ext cx="5495875" cy="3576924"/>
          </a:xfrm>
          <a:prstGeom prst="rect">
            <a:avLst/>
          </a:prstGeom>
          <a:noFill/>
          <a:ln>
            <a:noFill/>
          </a:ln>
        </p:spPr>
      </p:pic>
      <p:pic>
        <p:nvPicPr>
          <p:cNvPr id="293" name="Google Shape;293;p43"/>
          <p:cNvPicPr preferRelativeResize="0"/>
          <p:nvPr/>
        </p:nvPicPr>
        <p:blipFill>
          <a:blip r:embed="rId4">
            <a:alphaModFix/>
          </a:blip>
          <a:stretch>
            <a:fillRect/>
          </a:stretch>
        </p:blipFill>
        <p:spPr>
          <a:xfrm>
            <a:off x="5851025" y="1478075"/>
            <a:ext cx="3199301" cy="20911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Web Traffic Prediction - Conclusion </a:t>
            </a:r>
            <a:endParaRPr/>
          </a:p>
        </p:txBody>
      </p:sp>
      <p:pic>
        <p:nvPicPr>
          <p:cNvPr id="299" name="Google Shape;299;p44"/>
          <p:cNvPicPr preferRelativeResize="0"/>
          <p:nvPr/>
        </p:nvPicPr>
        <p:blipFill>
          <a:blip r:embed="rId3">
            <a:alphaModFix/>
          </a:blip>
          <a:stretch>
            <a:fillRect/>
          </a:stretch>
        </p:blipFill>
        <p:spPr>
          <a:xfrm>
            <a:off x="152400" y="1335675"/>
            <a:ext cx="5706601" cy="3714075"/>
          </a:xfrm>
          <a:prstGeom prst="rect">
            <a:avLst/>
          </a:prstGeom>
          <a:noFill/>
          <a:ln>
            <a:noFill/>
          </a:ln>
        </p:spPr>
      </p:pic>
      <p:pic>
        <p:nvPicPr>
          <p:cNvPr id="300" name="Google Shape;300;p44"/>
          <p:cNvPicPr preferRelativeResize="0"/>
          <p:nvPr/>
        </p:nvPicPr>
        <p:blipFill>
          <a:blip r:embed="rId4">
            <a:alphaModFix/>
          </a:blip>
          <a:stretch>
            <a:fillRect/>
          </a:stretch>
        </p:blipFill>
        <p:spPr>
          <a:xfrm>
            <a:off x="6053275" y="1285400"/>
            <a:ext cx="2820925" cy="1835964"/>
          </a:xfrm>
          <a:prstGeom prst="rect">
            <a:avLst/>
          </a:prstGeom>
          <a:noFill/>
          <a:ln>
            <a:noFill/>
          </a:ln>
        </p:spPr>
      </p:pic>
      <p:pic>
        <p:nvPicPr>
          <p:cNvPr id="301" name="Google Shape;301;p44"/>
          <p:cNvPicPr preferRelativeResize="0"/>
          <p:nvPr/>
        </p:nvPicPr>
        <p:blipFill>
          <a:blip r:embed="rId5">
            <a:alphaModFix/>
          </a:blip>
          <a:stretch>
            <a:fillRect/>
          </a:stretch>
        </p:blipFill>
        <p:spPr>
          <a:xfrm>
            <a:off x="6047825" y="3200925"/>
            <a:ext cx="2820924" cy="1820702"/>
          </a:xfrm>
          <a:prstGeom prst="rect">
            <a:avLst/>
          </a:prstGeom>
          <a:noFill/>
          <a:ln>
            <a:noFill/>
          </a:ln>
        </p:spPr>
      </p:pic>
      <p:sp>
        <p:nvSpPr>
          <p:cNvPr id="302" name="Google Shape;302;p44"/>
          <p:cNvSpPr txBox="1"/>
          <p:nvPr/>
        </p:nvSpPr>
        <p:spPr>
          <a:xfrm>
            <a:off x="1979575" y="4446450"/>
            <a:ext cx="44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Roboto"/>
                <a:ea typeface="Roboto"/>
                <a:cs typeface="Roboto"/>
                <a:sym typeface="Roboto"/>
              </a:rPr>
              <a:t>Prophet can better extract weekly/monthly seasonality</a:t>
            </a:r>
            <a:endParaRPr>
              <a:solidFill>
                <a:srgbClr val="FF000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Web Traffic Prediction - Conclusion </a:t>
            </a:r>
            <a:endParaRPr/>
          </a:p>
        </p:txBody>
      </p:sp>
      <p:graphicFrame>
        <p:nvGraphicFramePr>
          <p:cNvPr id="308" name="Google Shape;308;p45"/>
          <p:cNvGraphicFramePr/>
          <p:nvPr/>
        </p:nvGraphicFramePr>
        <p:xfrm>
          <a:off x="1946375" y="1612051"/>
          <a:ext cx="3000000" cy="3000000"/>
        </p:xfrm>
        <a:graphic>
          <a:graphicData uri="http://schemas.openxmlformats.org/drawingml/2006/table">
            <a:tbl>
              <a:tblPr>
                <a:noFill/>
                <a:tableStyleId>{F16DDD1B-5509-4BD7-A899-FFC4DB5BCAFD}</a:tableStyleId>
              </a:tblPr>
              <a:tblGrid>
                <a:gridCol w="1488800"/>
                <a:gridCol w="2852825"/>
                <a:gridCol w="2721100"/>
              </a:tblGrid>
              <a:tr h="396200">
                <a:tc>
                  <a:txBody>
                    <a:bodyPr/>
                    <a:lstStyle/>
                    <a:p>
                      <a:pPr indent="0" lvl="0" marL="0" rtl="0" algn="l">
                        <a:spcBef>
                          <a:spcPts val="0"/>
                        </a:spcBef>
                        <a:spcAft>
                          <a:spcPts val="0"/>
                        </a:spcAft>
                        <a:buNone/>
                      </a:pPr>
                      <a:r>
                        <a:rPr b="1" lang="en">
                          <a:solidFill>
                            <a:schemeClr val="dk1"/>
                          </a:solidFill>
                        </a:rPr>
                        <a:t>Model</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Pros</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Cons</a:t>
                      </a:r>
                      <a:endParaRPr b="1">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30150">
                <a:tc>
                  <a:txBody>
                    <a:bodyPr/>
                    <a:lstStyle/>
                    <a:p>
                      <a:pPr indent="0" lvl="0" marL="0" rtl="0" algn="l">
                        <a:spcBef>
                          <a:spcPts val="0"/>
                        </a:spcBef>
                        <a:spcAft>
                          <a:spcPts val="0"/>
                        </a:spcAft>
                        <a:buNone/>
                      </a:pPr>
                      <a:r>
                        <a:rPr b="1" lang="en">
                          <a:solidFill>
                            <a:schemeClr val="dk1"/>
                          </a:solidFill>
                        </a:rPr>
                        <a:t>Traditional ML: Random Forest</a:t>
                      </a:r>
                      <a:endParaRPr b="1">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solidFill>
                            <a:schemeClr val="dk1"/>
                          </a:solidFill>
                          <a:latin typeface="Roboto"/>
                          <a:ea typeface="Roboto"/>
                          <a:cs typeface="Roboto"/>
                          <a:sym typeface="Roboto"/>
                        </a:rPr>
                        <a:t>Flexibility of feature engineering: automatically extract features; can also manually add more relevant features </a:t>
                      </a:r>
                      <a:endParaRPr sz="1200">
                        <a:solidFill>
                          <a:schemeClr val="dk1"/>
                        </a:solidFill>
                        <a:latin typeface="Roboto"/>
                        <a:ea typeface="Roboto"/>
                        <a:cs typeface="Roboto"/>
                        <a:sym typeface="Roboto"/>
                      </a:endParaRPr>
                    </a:p>
                    <a:p>
                      <a:pPr indent="0" lvl="0" marL="0" rtl="0" algn="l">
                        <a:lnSpc>
                          <a:spcPct val="80000"/>
                        </a:lnSpc>
                        <a:spcBef>
                          <a:spcPts val="1200"/>
                        </a:spcBef>
                        <a:spcAft>
                          <a:spcPts val="1200"/>
                        </a:spcAft>
                        <a:buNone/>
                      </a:pPr>
                      <a:r>
                        <a:rPr lang="en" sz="1200">
                          <a:solidFill>
                            <a:schemeClr val="dk1"/>
                          </a:solidFill>
                          <a:latin typeface="Roboto"/>
                          <a:ea typeface="Roboto"/>
                          <a:cs typeface="Roboto"/>
                          <a:sym typeface="Roboto"/>
                        </a:rPr>
                        <a:t>Capture overall trend well</a:t>
                      </a:r>
                      <a:endParaRPr sz="12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solidFill>
                            <a:schemeClr val="dk1"/>
                          </a:solidFill>
                          <a:latin typeface="Roboto"/>
                          <a:ea typeface="Roboto"/>
                          <a:cs typeface="Roboto"/>
                          <a:sym typeface="Roboto"/>
                        </a:rPr>
                        <a:t>Fail to capture repeated patterns and extreme values</a:t>
                      </a:r>
                      <a:endParaRPr sz="1200">
                        <a:solidFill>
                          <a:schemeClr val="dk1"/>
                        </a:solidFill>
                        <a:latin typeface="Roboto"/>
                        <a:ea typeface="Roboto"/>
                        <a:cs typeface="Roboto"/>
                        <a:sym typeface="Roboto"/>
                      </a:endParaRPr>
                    </a:p>
                    <a:p>
                      <a:pPr indent="0" lvl="0" marL="0" rtl="0" algn="l">
                        <a:lnSpc>
                          <a:spcPct val="80000"/>
                        </a:lnSpc>
                        <a:spcBef>
                          <a:spcPts val="1200"/>
                        </a:spcBef>
                        <a:spcAft>
                          <a:spcPts val="1200"/>
                        </a:spcAft>
                        <a:buNone/>
                      </a:pPr>
                      <a:r>
                        <a:rPr lang="en" sz="1200">
                          <a:solidFill>
                            <a:schemeClr val="dk1"/>
                          </a:solidFill>
                          <a:latin typeface="Roboto"/>
                          <a:ea typeface="Roboto"/>
                          <a:cs typeface="Roboto"/>
                          <a:sym typeface="Roboto"/>
                        </a:rPr>
                        <a:t>Feature extraction is very time-consuming</a:t>
                      </a:r>
                      <a:endParaRPr sz="12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30000">
                <a:tc>
                  <a:txBody>
                    <a:bodyPr/>
                    <a:lstStyle/>
                    <a:p>
                      <a:pPr indent="0" lvl="0" marL="0" rtl="0" algn="l">
                        <a:spcBef>
                          <a:spcPts val="0"/>
                        </a:spcBef>
                        <a:spcAft>
                          <a:spcPts val="0"/>
                        </a:spcAft>
                        <a:buNone/>
                      </a:pPr>
                      <a:r>
                        <a:rPr b="1" lang="en">
                          <a:solidFill>
                            <a:schemeClr val="dk1"/>
                          </a:solidFill>
                        </a:rPr>
                        <a:t>Deep Learning: LSTM</a:t>
                      </a:r>
                      <a:endParaRPr b="1">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solidFill>
                            <a:schemeClr val="dk1"/>
                          </a:solidFill>
                          <a:latin typeface="Roboto"/>
                          <a:ea typeface="Roboto"/>
                          <a:cs typeface="Roboto"/>
                          <a:sym typeface="Roboto"/>
                        </a:rPr>
                        <a:t>Architecture flexibility: can add multiple LSTM layers in neural network, bidirectional LSTM</a:t>
                      </a:r>
                      <a:endParaRPr sz="1200">
                        <a:solidFill>
                          <a:schemeClr val="dk1"/>
                        </a:solidFill>
                        <a:latin typeface="Roboto"/>
                        <a:ea typeface="Roboto"/>
                        <a:cs typeface="Roboto"/>
                        <a:sym typeface="Roboto"/>
                      </a:endParaRPr>
                    </a:p>
                    <a:p>
                      <a:pPr indent="0" lvl="0" marL="0" rtl="0" algn="l">
                        <a:lnSpc>
                          <a:spcPct val="80000"/>
                        </a:lnSpc>
                        <a:spcBef>
                          <a:spcPts val="1200"/>
                        </a:spcBef>
                        <a:spcAft>
                          <a:spcPts val="0"/>
                        </a:spcAft>
                        <a:buNone/>
                      </a:pPr>
                      <a:r>
                        <a:rPr lang="en" sz="1200">
                          <a:solidFill>
                            <a:schemeClr val="dk1"/>
                          </a:solidFill>
                          <a:latin typeface="Roboto"/>
                          <a:ea typeface="Roboto"/>
                          <a:cs typeface="Roboto"/>
                          <a:sym typeface="Roboto"/>
                        </a:rPr>
                        <a:t>Easy to adjust rolling window size based on need</a:t>
                      </a:r>
                      <a:endParaRPr sz="12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1200"/>
                        </a:spcAft>
                        <a:buNone/>
                      </a:pPr>
                      <a:r>
                        <a:rPr lang="en" sz="1200">
                          <a:solidFill>
                            <a:schemeClr val="dk1"/>
                          </a:solidFill>
                          <a:latin typeface="Roboto"/>
                          <a:ea typeface="Roboto"/>
                          <a:cs typeface="Roboto"/>
                          <a:sym typeface="Roboto"/>
                        </a:rPr>
                        <a:t>Fail to capture extreme fluctuations</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20475">
                <a:tc>
                  <a:txBody>
                    <a:bodyPr/>
                    <a:lstStyle/>
                    <a:p>
                      <a:pPr indent="0" lvl="0" marL="0" rtl="0" algn="l">
                        <a:spcBef>
                          <a:spcPts val="0"/>
                        </a:spcBef>
                        <a:spcAft>
                          <a:spcPts val="0"/>
                        </a:spcAft>
                        <a:buNone/>
                      </a:pPr>
                      <a:r>
                        <a:rPr b="1" lang="en">
                          <a:solidFill>
                            <a:schemeClr val="dk1"/>
                          </a:solidFill>
                        </a:rPr>
                        <a:t>Deep Learning: Prophet</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solidFill>
                            <a:schemeClr val="dk1"/>
                          </a:solidFill>
                          <a:latin typeface="Roboto"/>
                          <a:ea typeface="Roboto"/>
                          <a:cs typeface="Roboto"/>
                          <a:sym typeface="Roboto"/>
                        </a:rPr>
                        <a:t>Extremely easy to tune and low data requirement</a:t>
                      </a:r>
                      <a:endParaRPr sz="1200">
                        <a:solidFill>
                          <a:schemeClr val="dk1"/>
                        </a:solidFill>
                        <a:latin typeface="Roboto"/>
                        <a:ea typeface="Roboto"/>
                        <a:cs typeface="Roboto"/>
                        <a:sym typeface="Roboto"/>
                      </a:endParaRPr>
                    </a:p>
                    <a:p>
                      <a:pPr indent="0" lvl="0" marL="0" rtl="0" algn="l">
                        <a:lnSpc>
                          <a:spcPct val="80000"/>
                        </a:lnSpc>
                        <a:spcBef>
                          <a:spcPts val="1200"/>
                        </a:spcBef>
                        <a:spcAft>
                          <a:spcPts val="0"/>
                        </a:spcAft>
                        <a:buNone/>
                      </a:pPr>
                      <a:r>
                        <a:rPr lang="en" sz="1200">
                          <a:solidFill>
                            <a:schemeClr val="dk1"/>
                          </a:solidFill>
                          <a:latin typeface="Roboto"/>
                          <a:ea typeface="Roboto"/>
                          <a:cs typeface="Roboto"/>
                          <a:sym typeface="Roboto"/>
                        </a:rPr>
                        <a:t>Sophisticated seasonality catch and holiday catch</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1200"/>
                        </a:spcAft>
                        <a:buNone/>
                      </a:pPr>
                      <a:r>
                        <a:rPr lang="en" sz="1200">
                          <a:solidFill>
                            <a:schemeClr val="dk1"/>
                          </a:solidFill>
                          <a:latin typeface="Roboto"/>
                          <a:ea typeface="Roboto"/>
                          <a:cs typeface="Roboto"/>
                          <a:sym typeface="Roboto"/>
                        </a:rPr>
                        <a:t>Cannot fully customize</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09" name="Google Shape;309;p45"/>
          <p:cNvSpPr/>
          <p:nvPr/>
        </p:nvSpPr>
        <p:spPr>
          <a:xfrm>
            <a:off x="1531325" y="2266000"/>
            <a:ext cx="352500" cy="226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5"/>
          <p:cNvSpPr txBox="1"/>
          <p:nvPr/>
        </p:nvSpPr>
        <p:spPr>
          <a:xfrm>
            <a:off x="261925" y="2008250"/>
            <a:ext cx="146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Good for prediction for pages in bulk</a:t>
            </a:r>
            <a:endParaRPr>
              <a:solidFill>
                <a:schemeClr val="dk1"/>
              </a:solidFill>
              <a:latin typeface="Roboto"/>
              <a:ea typeface="Roboto"/>
              <a:cs typeface="Roboto"/>
              <a:sym typeface="Roboto"/>
            </a:endParaRPr>
          </a:p>
        </p:txBody>
      </p:sp>
      <p:sp>
        <p:nvSpPr>
          <p:cNvPr id="311" name="Google Shape;311;p45"/>
          <p:cNvSpPr txBox="1"/>
          <p:nvPr/>
        </p:nvSpPr>
        <p:spPr>
          <a:xfrm>
            <a:off x="118050" y="3531850"/>
            <a:ext cx="212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Good for single-page focused prediction</a:t>
            </a:r>
            <a:endParaRPr>
              <a:solidFill>
                <a:schemeClr val="dk1"/>
              </a:solidFill>
              <a:latin typeface="Roboto"/>
              <a:ea typeface="Roboto"/>
              <a:cs typeface="Roboto"/>
              <a:sym typeface="Roboto"/>
            </a:endParaRPr>
          </a:p>
        </p:txBody>
      </p:sp>
      <p:sp>
        <p:nvSpPr>
          <p:cNvPr id="312" name="Google Shape;312;p45"/>
          <p:cNvSpPr/>
          <p:nvPr/>
        </p:nvSpPr>
        <p:spPr>
          <a:xfrm rot="-2495097">
            <a:off x="1497136" y="3367874"/>
            <a:ext cx="352553" cy="22654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5"/>
          <p:cNvSpPr/>
          <p:nvPr/>
        </p:nvSpPr>
        <p:spPr>
          <a:xfrm rot="2697933">
            <a:off x="1531198" y="4143839"/>
            <a:ext cx="352776" cy="226557"/>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ph type="title"/>
          </p:nvPr>
        </p:nvSpPr>
        <p:spPr>
          <a:xfrm>
            <a:off x="342375" y="657700"/>
            <a:ext cx="5515500" cy="305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6800"/>
              <a:t>Impact</a:t>
            </a:r>
            <a:endParaRPr sz="6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Web Traffic Prediction - Impact </a:t>
            </a:r>
            <a:endParaRPr/>
          </a:p>
        </p:txBody>
      </p:sp>
      <p:grpSp>
        <p:nvGrpSpPr>
          <p:cNvPr id="324" name="Google Shape;324;p47"/>
          <p:cNvGrpSpPr/>
          <p:nvPr/>
        </p:nvGrpSpPr>
        <p:grpSpPr>
          <a:xfrm>
            <a:off x="900425" y="1533625"/>
            <a:ext cx="1634182" cy="3217095"/>
            <a:chOff x="1118237" y="283725"/>
            <a:chExt cx="2090817" cy="4076400"/>
          </a:xfrm>
        </p:grpSpPr>
        <p:sp>
          <p:nvSpPr>
            <p:cNvPr id="325" name="Google Shape;325;p47"/>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7"/>
            <p:cNvSpPr/>
            <p:nvPr/>
          </p:nvSpPr>
          <p:spPr>
            <a:xfrm>
              <a:off x="1118237" y="341758"/>
              <a:ext cx="2030400" cy="1234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7"/>
            <p:cNvSpPr/>
            <p:nvPr/>
          </p:nvSpPr>
          <p:spPr>
            <a:xfrm>
              <a:off x="1225901" y="504042"/>
              <a:ext cx="1815000" cy="9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D7E74"/>
                  </a:solidFill>
                  <a:latin typeface="Roboto Medium"/>
                  <a:ea typeface="Roboto Medium"/>
                  <a:cs typeface="Roboto Medium"/>
                  <a:sym typeface="Roboto Medium"/>
                </a:rPr>
                <a:t>Non-profit knowledge community</a:t>
              </a:r>
              <a:endParaRPr sz="1200">
                <a:solidFill>
                  <a:srgbClr val="1D7E74"/>
                </a:solidFill>
                <a:latin typeface="Roboto Medium"/>
                <a:ea typeface="Roboto Medium"/>
                <a:cs typeface="Roboto Medium"/>
                <a:sym typeface="Roboto Medium"/>
              </a:endParaRPr>
            </a:p>
          </p:txBody>
        </p:sp>
        <p:sp>
          <p:nvSpPr>
            <p:cNvPr id="328" name="Google Shape;328;p47"/>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rgbClr val="1D7E74"/>
                </a:solidFill>
                <a:latin typeface="Roboto Thin"/>
                <a:ea typeface="Roboto Thin"/>
                <a:cs typeface="Roboto Thin"/>
                <a:sym typeface="Roboto Thin"/>
              </a:endParaRPr>
            </a:p>
          </p:txBody>
        </p:sp>
        <p:sp>
          <p:nvSpPr>
            <p:cNvPr id="329" name="Google Shape;329;p47"/>
            <p:cNvSpPr/>
            <p:nvPr/>
          </p:nvSpPr>
          <p:spPr>
            <a:xfrm>
              <a:off x="1178654" y="1903290"/>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a:ea typeface="Roboto"/>
                  <a:cs typeface="Roboto"/>
                  <a:sym typeface="Roboto"/>
                </a:rPr>
                <a:t>Attract donation for a non-profit knowledge community (advertising on high page view pages)</a:t>
              </a:r>
              <a:endParaRPr sz="13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grpSp>
      <p:grpSp>
        <p:nvGrpSpPr>
          <p:cNvPr id="330" name="Google Shape;330;p47"/>
          <p:cNvGrpSpPr/>
          <p:nvPr/>
        </p:nvGrpSpPr>
        <p:grpSpPr>
          <a:xfrm>
            <a:off x="2704150" y="1533625"/>
            <a:ext cx="1634186" cy="3217095"/>
            <a:chOff x="1118237" y="283725"/>
            <a:chExt cx="2090821" cy="4076400"/>
          </a:xfrm>
        </p:grpSpPr>
        <p:sp>
          <p:nvSpPr>
            <p:cNvPr id="331" name="Google Shape;331;p47"/>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7"/>
            <p:cNvSpPr/>
            <p:nvPr/>
          </p:nvSpPr>
          <p:spPr>
            <a:xfrm>
              <a:off x="1118237" y="341758"/>
              <a:ext cx="2030400" cy="1234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p:nvPr/>
          </p:nvSpPr>
          <p:spPr>
            <a:xfrm>
              <a:off x="1225901" y="504042"/>
              <a:ext cx="1815000" cy="9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D7E74"/>
                  </a:solidFill>
                  <a:latin typeface="Roboto Medium"/>
                  <a:ea typeface="Roboto Medium"/>
                  <a:cs typeface="Roboto Medium"/>
                  <a:sym typeface="Roboto Medium"/>
                </a:rPr>
                <a:t>D</a:t>
              </a:r>
              <a:r>
                <a:rPr lang="en" sz="1300">
                  <a:solidFill>
                    <a:srgbClr val="1D7E74"/>
                  </a:solidFill>
                  <a:latin typeface="Roboto Medium"/>
                  <a:ea typeface="Roboto Medium"/>
                  <a:cs typeface="Roboto Medium"/>
                  <a:sym typeface="Roboto Medium"/>
                </a:rPr>
                <a:t>ecision makers</a:t>
              </a:r>
              <a:endParaRPr sz="1300">
                <a:solidFill>
                  <a:srgbClr val="1D7E74"/>
                </a:solidFill>
                <a:latin typeface="Roboto Medium"/>
                <a:ea typeface="Roboto Medium"/>
                <a:cs typeface="Roboto Medium"/>
                <a:sym typeface="Roboto Medium"/>
              </a:endParaRPr>
            </a:p>
          </p:txBody>
        </p:sp>
        <p:sp>
          <p:nvSpPr>
            <p:cNvPr id="334" name="Google Shape;334;p47"/>
            <p:cNvSpPr/>
            <p:nvPr/>
          </p:nvSpPr>
          <p:spPr>
            <a:xfrm flipH="1" rot="10800000">
              <a:off x="1256143" y="504052"/>
              <a:ext cx="1815000" cy="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rgbClr val="1D7E74"/>
                </a:solidFill>
                <a:latin typeface="Roboto Thin"/>
                <a:ea typeface="Roboto Thin"/>
                <a:cs typeface="Roboto Thin"/>
                <a:sym typeface="Roboto Thin"/>
              </a:endParaRPr>
            </a:p>
          </p:txBody>
        </p:sp>
        <p:sp>
          <p:nvSpPr>
            <p:cNvPr id="335" name="Google Shape;335;p47"/>
            <p:cNvSpPr/>
            <p:nvPr/>
          </p:nvSpPr>
          <p:spPr>
            <a:xfrm>
              <a:off x="1178658" y="1903264"/>
              <a:ext cx="2030400" cy="218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a:ea typeface="Roboto"/>
                  <a:cs typeface="Roboto"/>
                  <a:sym typeface="Roboto"/>
                </a:rPr>
                <a:t>Provide insights to decision makers  like non-profits organizations and government</a:t>
              </a:r>
              <a:endParaRPr sz="13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grpSp>
      <p:grpSp>
        <p:nvGrpSpPr>
          <p:cNvPr id="336" name="Google Shape;336;p47"/>
          <p:cNvGrpSpPr/>
          <p:nvPr/>
        </p:nvGrpSpPr>
        <p:grpSpPr>
          <a:xfrm>
            <a:off x="4625200" y="1533625"/>
            <a:ext cx="1634186" cy="3217095"/>
            <a:chOff x="1118237" y="283725"/>
            <a:chExt cx="2090821" cy="4076400"/>
          </a:xfrm>
        </p:grpSpPr>
        <p:sp>
          <p:nvSpPr>
            <p:cNvPr id="337" name="Google Shape;337;p47"/>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7"/>
            <p:cNvSpPr/>
            <p:nvPr/>
          </p:nvSpPr>
          <p:spPr>
            <a:xfrm>
              <a:off x="1118237" y="341758"/>
              <a:ext cx="2030400" cy="1234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p:nvPr/>
          </p:nvSpPr>
          <p:spPr>
            <a:xfrm>
              <a:off x="1225901" y="504042"/>
              <a:ext cx="1815000" cy="9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D7E74"/>
                  </a:solidFill>
                  <a:latin typeface="Roboto Medium"/>
                  <a:ea typeface="Roboto Medium"/>
                  <a:cs typeface="Roboto Medium"/>
                  <a:sym typeface="Roboto Medium"/>
                </a:rPr>
                <a:t>Creators</a:t>
              </a:r>
              <a:endParaRPr sz="1300">
                <a:solidFill>
                  <a:srgbClr val="1D7E74"/>
                </a:solidFill>
                <a:latin typeface="Roboto Medium"/>
                <a:ea typeface="Roboto Medium"/>
                <a:cs typeface="Roboto Medium"/>
                <a:sym typeface="Roboto Medium"/>
              </a:endParaRPr>
            </a:p>
          </p:txBody>
        </p:sp>
        <p:sp>
          <p:nvSpPr>
            <p:cNvPr id="340" name="Google Shape;340;p47"/>
            <p:cNvSpPr/>
            <p:nvPr/>
          </p:nvSpPr>
          <p:spPr>
            <a:xfrm flipH="1" rot="10800000">
              <a:off x="1256143" y="504052"/>
              <a:ext cx="1815000" cy="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rgbClr val="1D7E74"/>
                </a:solidFill>
                <a:latin typeface="Roboto Thin"/>
                <a:ea typeface="Roboto Thin"/>
                <a:cs typeface="Roboto Thin"/>
                <a:sym typeface="Roboto Thin"/>
              </a:endParaRPr>
            </a:p>
          </p:txBody>
        </p:sp>
        <p:sp>
          <p:nvSpPr>
            <p:cNvPr id="341" name="Google Shape;341;p47"/>
            <p:cNvSpPr/>
            <p:nvPr/>
          </p:nvSpPr>
          <p:spPr>
            <a:xfrm>
              <a:off x="1178658" y="1903264"/>
              <a:ext cx="2030400" cy="218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a:ea typeface="Roboto"/>
                  <a:cs typeface="Roboto"/>
                  <a:sym typeface="Roboto"/>
                </a:rPr>
                <a:t>Guide creators to optimize content quality</a:t>
              </a:r>
              <a:endParaRPr sz="13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grpSp>
      <p:grpSp>
        <p:nvGrpSpPr>
          <p:cNvPr id="342" name="Google Shape;342;p47"/>
          <p:cNvGrpSpPr/>
          <p:nvPr/>
        </p:nvGrpSpPr>
        <p:grpSpPr>
          <a:xfrm>
            <a:off x="6609400" y="1533625"/>
            <a:ext cx="1634186" cy="3217095"/>
            <a:chOff x="1118237" y="283725"/>
            <a:chExt cx="2090821" cy="4076400"/>
          </a:xfrm>
        </p:grpSpPr>
        <p:sp>
          <p:nvSpPr>
            <p:cNvPr id="343" name="Google Shape;343;p47"/>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7"/>
            <p:cNvSpPr/>
            <p:nvPr/>
          </p:nvSpPr>
          <p:spPr>
            <a:xfrm>
              <a:off x="1118237" y="341758"/>
              <a:ext cx="2030400" cy="1234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7"/>
            <p:cNvSpPr/>
            <p:nvPr/>
          </p:nvSpPr>
          <p:spPr>
            <a:xfrm>
              <a:off x="1225901" y="504042"/>
              <a:ext cx="1815000" cy="9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D7E74"/>
                  </a:solidFill>
                  <a:latin typeface="Roboto Medium"/>
                  <a:ea typeface="Roboto Medium"/>
                  <a:cs typeface="Roboto Medium"/>
                  <a:sym typeface="Roboto Medium"/>
                </a:rPr>
                <a:t>D</a:t>
              </a:r>
              <a:r>
                <a:rPr lang="en" sz="1300">
                  <a:solidFill>
                    <a:srgbClr val="1D7E74"/>
                  </a:solidFill>
                  <a:latin typeface="Roboto Medium"/>
                  <a:ea typeface="Roboto Medium"/>
                  <a:cs typeface="Roboto Medium"/>
                  <a:sym typeface="Roboto Medium"/>
                </a:rPr>
                <a:t>evelopers</a:t>
              </a:r>
              <a:endParaRPr sz="1300">
                <a:solidFill>
                  <a:srgbClr val="1D7E74"/>
                </a:solidFill>
                <a:latin typeface="Roboto Medium"/>
                <a:ea typeface="Roboto Medium"/>
                <a:cs typeface="Roboto Medium"/>
                <a:sym typeface="Roboto Medium"/>
              </a:endParaRPr>
            </a:p>
          </p:txBody>
        </p:sp>
        <p:sp>
          <p:nvSpPr>
            <p:cNvPr id="346" name="Google Shape;346;p47"/>
            <p:cNvSpPr/>
            <p:nvPr/>
          </p:nvSpPr>
          <p:spPr>
            <a:xfrm flipH="1" rot="10800000">
              <a:off x="1256143" y="504052"/>
              <a:ext cx="1815000" cy="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rgbClr val="1D7E74"/>
                </a:solidFill>
                <a:latin typeface="Roboto Thin"/>
                <a:ea typeface="Roboto Thin"/>
                <a:cs typeface="Roboto Thin"/>
                <a:sym typeface="Roboto Thin"/>
              </a:endParaRPr>
            </a:p>
          </p:txBody>
        </p:sp>
        <p:sp>
          <p:nvSpPr>
            <p:cNvPr id="347" name="Google Shape;347;p47"/>
            <p:cNvSpPr/>
            <p:nvPr/>
          </p:nvSpPr>
          <p:spPr>
            <a:xfrm>
              <a:off x="1178658" y="1903264"/>
              <a:ext cx="2030400" cy="218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a:ea typeface="Roboto"/>
                  <a:cs typeface="Roboto"/>
                  <a:sym typeface="Roboto"/>
                </a:rPr>
                <a:t>Help developers to choose pages with similar views to conduct AB testing</a:t>
              </a:r>
              <a:endParaRPr sz="13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342375" y="657700"/>
            <a:ext cx="6352500" cy="305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6800"/>
              <a:t>Future Improvement</a:t>
            </a:r>
            <a:endParaRPr sz="6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Web Traffic Prediction - Future improvement </a:t>
            </a:r>
            <a:endParaRPr/>
          </a:p>
        </p:txBody>
      </p:sp>
      <p:sp>
        <p:nvSpPr>
          <p:cNvPr id="358" name="Google Shape;358;p49"/>
          <p:cNvSpPr txBox="1"/>
          <p:nvPr>
            <p:ph idx="2" type="body"/>
          </p:nvPr>
        </p:nvSpPr>
        <p:spPr>
          <a:xfrm>
            <a:off x="572100" y="1444375"/>
            <a:ext cx="54558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b="1" lang="en" sz="1600"/>
              <a:t>Machine Learning: </a:t>
            </a:r>
            <a:r>
              <a:rPr lang="en" sz="1600"/>
              <a:t>improve feature engineering [ e.g. weekly patterns ], </a:t>
            </a:r>
            <a:r>
              <a:rPr lang="en" sz="1600"/>
              <a:t>add non-time features</a:t>
            </a:r>
            <a:endParaRPr sz="1600"/>
          </a:p>
          <a:p>
            <a:pPr indent="-330200" lvl="0" marL="457200" rtl="0" algn="l">
              <a:spcBef>
                <a:spcPts val="0"/>
              </a:spcBef>
              <a:spcAft>
                <a:spcPts val="0"/>
              </a:spcAft>
              <a:buSzPts val="1600"/>
              <a:buChar char="-"/>
            </a:pPr>
            <a:r>
              <a:rPr b="1" lang="en" sz="1600"/>
              <a:t>Deep learning: </a:t>
            </a:r>
            <a:r>
              <a:rPr lang="en" sz="1600"/>
              <a:t>different NN architectures for </a:t>
            </a:r>
            <a:r>
              <a:rPr lang="en" sz="1600"/>
              <a:t>different</a:t>
            </a:r>
            <a:r>
              <a:rPr lang="en" sz="1600"/>
              <a:t> patterns </a:t>
            </a:r>
            <a:endParaRPr sz="1600"/>
          </a:p>
          <a:p>
            <a:pPr indent="-311150" lvl="0" marL="457200" rtl="0" algn="l">
              <a:spcBef>
                <a:spcPts val="0"/>
              </a:spcBef>
              <a:spcAft>
                <a:spcPts val="0"/>
              </a:spcAft>
              <a:buSzPts val="1300"/>
              <a:buChar char="-"/>
            </a:pPr>
            <a:r>
              <a:rPr b="1" lang="en" sz="1600"/>
              <a:t>Classical time series models</a:t>
            </a:r>
            <a:r>
              <a:rPr lang="en" sz="1600"/>
              <a:t>: </a:t>
            </a:r>
            <a:r>
              <a:rPr lang="en" sz="1600"/>
              <a:t>ARIMA, GARCH</a:t>
            </a:r>
            <a:br>
              <a:rPr lang="en"/>
            </a:b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0"/>
          <p:cNvSpPr txBox="1"/>
          <p:nvPr>
            <p:ph type="title"/>
          </p:nvPr>
        </p:nvSpPr>
        <p:spPr>
          <a:xfrm>
            <a:off x="342375" y="657700"/>
            <a:ext cx="6840600" cy="3393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6800"/>
              <a:t>Thank you!</a:t>
            </a:r>
            <a:endParaRPr sz="6800"/>
          </a:p>
          <a:p>
            <a:pPr indent="0" lvl="0" marL="0" rtl="0" algn="l">
              <a:spcBef>
                <a:spcPts val="0"/>
              </a:spcBef>
              <a:spcAft>
                <a:spcPts val="0"/>
              </a:spcAft>
              <a:buSzPts val="990"/>
              <a:buNone/>
            </a:pPr>
            <a:r>
              <a:t/>
            </a:r>
            <a:endParaRPr sz="6800"/>
          </a:p>
          <a:p>
            <a:pPr indent="0" lvl="0" marL="0" rtl="0" algn="l">
              <a:spcBef>
                <a:spcPts val="0"/>
              </a:spcBef>
              <a:spcAft>
                <a:spcPts val="0"/>
              </a:spcAft>
              <a:buSzPts val="990"/>
              <a:buNone/>
            </a:pPr>
            <a:r>
              <a:rPr lang="en" sz="6800"/>
              <a:t>Any questions?</a:t>
            </a:r>
            <a:endParaRPr sz="6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a:t>
            </a:r>
            <a:endParaRPr/>
          </a:p>
        </p:txBody>
      </p:sp>
      <p:sp>
        <p:nvSpPr>
          <p:cNvPr id="83" name="Google Shape;83;p16"/>
          <p:cNvSpPr txBox="1"/>
          <p:nvPr/>
        </p:nvSpPr>
        <p:spPr>
          <a:xfrm>
            <a:off x="1174525" y="1597550"/>
            <a:ext cx="6795000" cy="329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just">
              <a:lnSpc>
                <a:spcPct val="115000"/>
              </a:lnSpc>
              <a:spcBef>
                <a:spcPts val="0"/>
              </a:spcBef>
              <a:spcAft>
                <a:spcPts val="0"/>
              </a:spcAft>
              <a:buNone/>
            </a:pPr>
            <a:r>
              <a:rPr lang="en" sz="1700">
                <a:solidFill>
                  <a:schemeClr val="dk1"/>
                </a:solidFill>
                <a:latin typeface="Roboto"/>
                <a:ea typeface="Roboto"/>
                <a:cs typeface="Roboto"/>
                <a:sym typeface="Roboto"/>
              </a:rPr>
              <a:t>Potential benefits:</a:t>
            </a:r>
            <a:endParaRPr sz="1700">
              <a:solidFill>
                <a:schemeClr val="dk1"/>
              </a:solidFill>
              <a:latin typeface="Roboto"/>
              <a:ea typeface="Roboto"/>
              <a:cs typeface="Roboto"/>
              <a:sym typeface="Roboto"/>
            </a:endParaRPr>
          </a:p>
          <a:p>
            <a:pPr indent="-336550" lvl="0" marL="457200" rtl="0" algn="just">
              <a:lnSpc>
                <a:spcPct val="115000"/>
              </a:lnSpc>
              <a:spcBef>
                <a:spcPts val="0"/>
              </a:spcBef>
              <a:spcAft>
                <a:spcPts val="0"/>
              </a:spcAft>
              <a:buClr>
                <a:schemeClr val="dk1"/>
              </a:buClr>
              <a:buSzPts val="1700"/>
              <a:buFont typeface="Roboto"/>
              <a:buAutoNum type="arabicPeriod"/>
            </a:pPr>
            <a:r>
              <a:rPr lang="en" sz="1700">
                <a:solidFill>
                  <a:schemeClr val="dk1"/>
                </a:solidFill>
                <a:latin typeface="Roboto"/>
                <a:ea typeface="Roboto"/>
                <a:cs typeface="Roboto"/>
                <a:sym typeface="Roboto"/>
              </a:rPr>
              <a:t>Websites: </a:t>
            </a:r>
            <a:r>
              <a:rPr lang="en" sz="1700">
                <a:solidFill>
                  <a:schemeClr val="dk1"/>
                </a:solidFill>
                <a:latin typeface="Roboto"/>
                <a:ea typeface="Roboto"/>
                <a:cs typeface="Roboto"/>
                <a:sym typeface="Roboto"/>
              </a:rPr>
              <a:t>Forecast future fluctuation and take actions in advance</a:t>
            </a:r>
            <a:endParaRPr sz="1700">
              <a:solidFill>
                <a:schemeClr val="dk1"/>
              </a:solidFill>
              <a:latin typeface="Roboto"/>
              <a:ea typeface="Roboto"/>
              <a:cs typeface="Roboto"/>
              <a:sym typeface="Roboto"/>
            </a:endParaRPr>
          </a:p>
          <a:p>
            <a:pPr indent="-336550" lvl="0" marL="457200" rtl="0" algn="just">
              <a:lnSpc>
                <a:spcPct val="115000"/>
              </a:lnSpc>
              <a:spcBef>
                <a:spcPts val="0"/>
              </a:spcBef>
              <a:spcAft>
                <a:spcPts val="0"/>
              </a:spcAft>
              <a:buClr>
                <a:schemeClr val="dk1"/>
              </a:buClr>
              <a:buSzPts val="1700"/>
              <a:buFont typeface="Roboto"/>
              <a:buAutoNum type="arabicPeriod"/>
            </a:pPr>
            <a:r>
              <a:rPr lang="en" sz="1700">
                <a:solidFill>
                  <a:schemeClr val="dk1"/>
                </a:solidFill>
                <a:latin typeface="Roboto"/>
                <a:ea typeface="Roboto"/>
                <a:cs typeface="Roboto"/>
                <a:sym typeface="Roboto"/>
              </a:rPr>
              <a:t>Engineers: Prepare for the peak periods and </a:t>
            </a:r>
            <a:r>
              <a:rPr lang="en" sz="1700">
                <a:solidFill>
                  <a:schemeClr val="dk1"/>
                </a:solidFill>
                <a:latin typeface="Roboto"/>
                <a:ea typeface="Roboto"/>
                <a:cs typeface="Roboto"/>
                <a:sym typeface="Roboto"/>
              </a:rPr>
              <a:t> avoid collapsing</a:t>
            </a:r>
            <a:endParaRPr sz="1700">
              <a:solidFill>
                <a:schemeClr val="dk1"/>
              </a:solidFill>
              <a:latin typeface="Roboto"/>
              <a:ea typeface="Roboto"/>
              <a:cs typeface="Roboto"/>
              <a:sym typeface="Roboto"/>
            </a:endParaRPr>
          </a:p>
          <a:p>
            <a:pPr indent="-336550" lvl="0" marL="457200" rtl="0" algn="just">
              <a:lnSpc>
                <a:spcPct val="115000"/>
              </a:lnSpc>
              <a:spcBef>
                <a:spcPts val="0"/>
              </a:spcBef>
              <a:spcAft>
                <a:spcPts val="0"/>
              </a:spcAft>
              <a:buClr>
                <a:schemeClr val="dk1"/>
              </a:buClr>
              <a:buSzPts val="1700"/>
              <a:buFont typeface="Roboto"/>
              <a:buAutoNum type="arabicPeriod"/>
            </a:pPr>
            <a:r>
              <a:rPr lang="en" sz="1700">
                <a:solidFill>
                  <a:schemeClr val="dk1"/>
                </a:solidFill>
                <a:latin typeface="Roboto"/>
                <a:ea typeface="Roboto"/>
                <a:cs typeface="Roboto"/>
                <a:sym typeface="Roboto"/>
              </a:rPr>
              <a:t>Decision makers: Maximize revenue and advertising growth</a:t>
            </a:r>
            <a:endParaRPr sz="1700">
              <a:solidFill>
                <a:schemeClr val="dk1"/>
              </a:solidFill>
              <a:latin typeface="Roboto"/>
              <a:ea typeface="Roboto"/>
              <a:cs typeface="Roboto"/>
              <a:sym typeface="Roboto"/>
            </a:endParaRPr>
          </a:p>
          <a:p>
            <a:pPr indent="0" lvl="0" marL="457200" rtl="0" algn="just">
              <a:lnSpc>
                <a:spcPct val="115000"/>
              </a:lnSpc>
              <a:spcBef>
                <a:spcPts val="0"/>
              </a:spcBef>
              <a:spcAft>
                <a:spcPts val="0"/>
              </a:spcAft>
              <a:buNone/>
            </a:pPr>
            <a:r>
              <a:t/>
            </a:r>
            <a:endParaRPr b="1" sz="17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sz="1700">
                <a:solidFill>
                  <a:schemeClr val="dk1"/>
                </a:solidFill>
                <a:latin typeface="Roboto"/>
                <a:ea typeface="Roboto"/>
                <a:cs typeface="Roboto"/>
                <a:sym typeface="Roboto"/>
              </a:rPr>
              <a:t>We would like to </a:t>
            </a:r>
            <a:r>
              <a:rPr b="1" lang="en" sz="1700">
                <a:solidFill>
                  <a:schemeClr val="dk1"/>
                </a:solidFill>
                <a:latin typeface="Roboto"/>
                <a:ea typeface="Roboto"/>
                <a:cs typeface="Roboto"/>
                <a:sym typeface="Roboto"/>
              </a:rPr>
              <a:t>predict the future daily views</a:t>
            </a:r>
            <a:r>
              <a:rPr lang="en" sz="1700">
                <a:solidFill>
                  <a:schemeClr val="dk1"/>
                </a:solidFill>
                <a:latin typeface="Roboto"/>
                <a:ea typeface="Roboto"/>
                <a:cs typeface="Roboto"/>
                <a:sym typeface="Roboto"/>
              </a:rPr>
              <a:t>, as known as </a:t>
            </a:r>
            <a:r>
              <a:rPr b="1" lang="en" sz="1700">
                <a:solidFill>
                  <a:schemeClr val="dk1"/>
                </a:solidFill>
                <a:latin typeface="Roboto"/>
                <a:ea typeface="Roboto"/>
                <a:cs typeface="Roboto"/>
                <a:sym typeface="Roboto"/>
              </a:rPr>
              <a:t>web traffic</a:t>
            </a:r>
            <a:r>
              <a:rPr lang="en" sz="1700">
                <a:solidFill>
                  <a:schemeClr val="dk1"/>
                </a:solidFill>
                <a:latin typeface="Roboto"/>
                <a:ea typeface="Roboto"/>
                <a:cs typeface="Roboto"/>
                <a:sym typeface="Roboto"/>
              </a:rPr>
              <a:t>, based on historical daily views. The goal is to achieve as accurate predictions as possible.</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42375" y="657700"/>
            <a:ext cx="5334900" cy="305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6800"/>
              <a:t>Data Source</a:t>
            </a:r>
            <a:endParaRPr sz="6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a:t>
            </a:r>
            <a:endParaRPr/>
          </a:p>
        </p:txBody>
      </p:sp>
      <p:pic>
        <p:nvPicPr>
          <p:cNvPr id="94" name="Google Shape;94;p18"/>
          <p:cNvPicPr preferRelativeResize="0"/>
          <p:nvPr/>
        </p:nvPicPr>
        <p:blipFill>
          <a:blip r:embed="rId3">
            <a:alphaModFix/>
          </a:blip>
          <a:stretch>
            <a:fillRect/>
          </a:stretch>
        </p:blipFill>
        <p:spPr>
          <a:xfrm>
            <a:off x="232088" y="1959520"/>
            <a:ext cx="8679873" cy="1999105"/>
          </a:xfrm>
          <a:prstGeom prst="rect">
            <a:avLst/>
          </a:prstGeom>
          <a:noFill/>
          <a:ln>
            <a:noFill/>
          </a:ln>
        </p:spPr>
      </p:pic>
      <p:sp>
        <p:nvSpPr>
          <p:cNvPr id="95" name="Google Shape;95;p18"/>
          <p:cNvSpPr txBox="1"/>
          <p:nvPr/>
        </p:nvSpPr>
        <p:spPr>
          <a:xfrm>
            <a:off x="232075" y="4682775"/>
            <a:ext cx="5136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u="sng">
                <a:solidFill>
                  <a:srgbClr val="1155CC"/>
                </a:solidFill>
                <a:latin typeface="Calibri"/>
                <a:ea typeface="Calibri"/>
                <a:cs typeface="Calibri"/>
                <a:sym typeface="Calibri"/>
                <a:hlinkClick r:id="rId4">
                  <a:extLst>
                    <a:ext uri="{A12FA001-AC4F-418D-AE19-62706E023703}">
                      <ahyp:hlinkClr val="tx"/>
                    </a:ext>
                  </a:extLst>
                </a:hlinkClick>
              </a:rPr>
              <a:t>https://www.kaggle.com/competitions/web-traffic-time-series-forecasting/data</a:t>
            </a:r>
            <a:endParaRPr/>
          </a:p>
        </p:txBody>
      </p:sp>
      <p:sp>
        <p:nvSpPr>
          <p:cNvPr id="96" name="Google Shape;96;p18"/>
          <p:cNvSpPr txBox="1"/>
          <p:nvPr/>
        </p:nvSpPr>
        <p:spPr>
          <a:xfrm>
            <a:off x="232100" y="3958613"/>
            <a:ext cx="8006100" cy="717900"/>
          </a:xfrm>
          <a:prstGeom prst="rect">
            <a:avLst/>
          </a:prstGeom>
          <a:noFill/>
          <a:ln>
            <a:noFill/>
          </a:ln>
        </p:spPr>
        <p:txBody>
          <a:bodyPr anchorCtr="0" anchor="t" bIns="91425" lIns="91425" spcFirstLastPara="1" rIns="91425" wrap="square" tIns="91425">
            <a:spAutoFit/>
          </a:bodyPr>
          <a:lstStyle/>
          <a:p>
            <a:pPr indent="-295275" lvl="0" marL="609600" rtl="0" algn="l">
              <a:lnSpc>
                <a:spcPct val="115000"/>
              </a:lnSpc>
              <a:spcBef>
                <a:spcPts val="600"/>
              </a:spcBef>
              <a:spcAft>
                <a:spcPts val="0"/>
              </a:spcAft>
              <a:buSzPts val="1050"/>
              <a:buChar char="●"/>
            </a:pPr>
            <a:r>
              <a:rPr b="1" lang="en" sz="1050">
                <a:highlight>
                  <a:srgbClr val="FFFFFF"/>
                </a:highlight>
              </a:rPr>
              <a:t>train_*.csv</a:t>
            </a:r>
            <a:r>
              <a:rPr lang="en" sz="1050">
                <a:highlight>
                  <a:srgbClr val="FFFFFF"/>
                </a:highlight>
              </a:rPr>
              <a:t> - contains traffic data</a:t>
            </a:r>
            <a:endParaRPr sz="1050">
              <a:highlight>
                <a:srgbClr val="FFFFFF"/>
              </a:highlight>
            </a:endParaRPr>
          </a:p>
          <a:p>
            <a:pPr indent="-295275" lvl="0" marL="609600" rtl="0" algn="l">
              <a:lnSpc>
                <a:spcPct val="115000"/>
              </a:lnSpc>
              <a:spcBef>
                <a:spcPts val="0"/>
              </a:spcBef>
              <a:spcAft>
                <a:spcPts val="0"/>
              </a:spcAft>
              <a:buSzPts val="1050"/>
              <a:buChar char="●"/>
            </a:pPr>
            <a:r>
              <a:rPr b="1" lang="en" sz="1050">
                <a:highlight>
                  <a:srgbClr val="FFFFFF"/>
                </a:highlight>
              </a:rPr>
              <a:t>key_*.csv</a:t>
            </a:r>
            <a:r>
              <a:rPr lang="en" sz="1050">
                <a:highlight>
                  <a:srgbClr val="FFFFFF"/>
                </a:highlight>
              </a:rPr>
              <a:t> - gives the mapping between the page names and the shortened Id column used for prediction</a:t>
            </a:r>
            <a:endParaRPr sz="1050">
              <a:highlight>
                <a:srgbClr val="FFFFFF"/>
              </a:highlight>
            </a:endParaRPr>
          </a:p>
          <a:p>
            <a:pPr indent="-295275" lvl="0" marL="609600" rtl="0" algn="l">
              <a:lnSpc>
                <a:spcPct val="115000"/>
              </a:lnSpc>
              <a:spcBef>
                <a:spcPts val="0"/>
              </a:spcBef>
              <a:spcAft>
                <a:spcPts val="0"/>
              </a:spcAft>
              <a:buSzPts val="1050"/>
              <a:buChar char="●"/>
            </a:pPr>
            <a:r>
              <a:rPr b="1" lang="en" sz="1050">
                <a:highlight>
                  <a:srgbClr val="FFFFFF"/>
                </a:highlight>
              </a:rPr>
              <a:t>sample_submission_*.csv</a:t>
            </a:r>
            <a:r>
              <a:rPr lang="en" sz="1050">
                <a:highlight>
                  <a:srgbClr val="FFFFFF"/>
                </a:highlight>
              </a:rPr>
              <a:t> - a submission file showing the correct format</a:t>
            </a:r>
            <a:endParaRPr sz="1050">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a:t>
            </a:r>
            <a:endParaRPr/>
          </a:p>
        </p:txBody>
      </p:sp>
      <p:sp>
        <p:nvSpPr>
          <p:cNvPr id="102" name="Google Shape;102;p19"/>
          <p:cNvSpPr txBox="1"/>
          <p:nvPr/>
        </p:nvSpPr>
        <p:spPr>
          <a:xfrm>
            <a:off x="568975" y="3691713"/>
            <a:ext cx="8006100" cy="33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 sz="950">
                <a:highlight>
                  <a:srgbClr val="FFFFFF"/>
                </a:highlight>
              </a:rPr>
              <a:t>145063 rows × 804 columns</a:t>
            </a:r>
            <a:endParaRPr sz="950">
              <a:highlight>
                <a:srgbClr val="FFFFFF"/>
              </a:highlight>
            </a:endParaRPr>
          </a:p>
        </p:txBody>
      </p:sp>
      <p:pic>
        <p:nvPicPr>
          <p:cNvPr id="103" name="Google Shape;103;p19"/>
          <p:cNvPicPr preferRelativeResize="0"/>
          <p:nvPr/>
        </p:nvPicPr>
        <p:blipFill>
          <a:blip r:embed="rId3">
            <a:alphaModFix/>
          </a:blip>
          <a:stretch>
            <a:fillRect/>
          </a:stretch>
        </p:blipFill>
        <p:spPr>
          <a:xfrm>
            <a:off x="665750" y="1429438"/>
            <a:ext cx="7812510" cy="2262287"/>
          </a:xfrm>
          <a:prstGeom prst="rect">
            <a:avLst/>
          </a:prstGeom>
          <a:noFill/>
          <a:ln>
            <a:noFill/>
          </a:ln>
        </p:spPr>
      </p:pic>
      <p:sp>
        <p:nvSpPr>
          <p:cNvPr id="104" name="Google Shape;104;p19"/>
          <p:cNvSpPr txBox="1"/>
          <p:nvPr/>
        </p:nvSpPr>
        <p:spPr>
          <a:xfrm>
            <a:off x="3072000" y="409365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highlight>
                  <a:srgbClr val="FFFFFF"/>
                </a:highlight>
              </a:rPr>
              <a:t>2NE1_zh.wikipedia.org_all-access_spider</a:t>
            </a:r>
            <a:endParaRPr/>
          </a:p>
        </p:txBody>
      </p:sp>
      <p:cxnSp>
        <p:nvCxnSpPr>
          <p:cNvPr id="105" name="Google Shape;105;p19"/>
          <p:cNvCxnSpPr/>
          <p:nvPr/>
        </p:nvCxnSpPr>
        <p:spPr>
          <a:xfrm flipH="1">
            <a:off x="2703800" y="4403325"/>
            <a:ext cx="581700" cy="196500"/>
          </a:xfrm>
          <a:prstGeom prst="straightConnector1">
            <a:avLst/>
          </a:prstGeom>
          <a:noFill/>
          <a:ln cap="flat" cmpd="sng" w="9525">
            <a:solidFill>
              <a:schemeClr val="dk2"/>
            </a:solidFill>
            <a:prstDash val="solid"/>
            <a:round/>
            <a:headEnd len="med" w="med" type="none"/>
            <a:tailEnd len="med" w="med" type="triangle"/>
          </a:ln>
        </p:spPr>
      </p:cxnSp>
      <p:sp>
        <p:nvSpPr>
          <p:cNvPr id="106" name="Google Shape;106;p19"/>
          <p:cNvSpPr txBox="1"/>
          <p:nvPr/>
        </p:nvSpPr>
        <p:spPr>
          <a:xfrm>
            <a:off x="2070000" y="4599850"/>
            <a:ext cx="1002000" cy="33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 sz="950">
                <a:highlight>
                  <a:srgbClr val="FFFFFF"/>
                </a:highlight>
              </a:rPr>
              <a:t>article name</a:t>
            </a:r>
            <a:endParaRPr sz="950">
              <a:highlight>
                <a:srgbClr val="FFFFFF"/>
              </a:highlight>
            </a:endParaRPr>
          </a:p>
        </p:txBody>
      </p:sp>
      <p:cxnSp>
        <p:nvCxnSpPr>
          <p:cNvPr id="107" name="Google Shape;107;p19"/>
          <p:cNvCxnSpPr/>
          <p:nvPr/>
        </p:nvCxnSpPr>
        <p:spPr>
          <a:xfrm>
            <a:off x="3648025" y="4388325"/>
            <a:ext cx="0" cy="22650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19"/>
          <p:cNvCxnSpPr/>
          <p:nvPr/>
        </p:nvCxnSpPr>
        <p:spPr>
          <a:xfrm>
            <a:off x="5634000" y="4365550"/>
            <a:ext cx="438000" cy="200400"/>
          </a:xfrm>
          <a:prstGeom prst="straightConnector1">
            <a:avLst/>
          </a:prstGeom>
          <a:noFill/>
          <a:ln cap="flat" cmpd="sng" w="9525">
            <a:solidFill>
              <a:schemeClr val="dk2"/>
            </a:solidFill>
            <a:prstDash val="solid"/>
            <a:round/>
            <a:headEnd len="med" w="med" type="none"/>
            <a:tailEnd len="med" w="med" type="triangle"/>
          </a:ln>
        </p:spPr>
      </p:cxnSp>
      <p:sp>
        <p:nvSpPr>
          <p:cNvPr id="109" name="Google Shape;109;p19"/>
          <p:cNvSpPr txBox="1"/>
          <p:nvPr/>
        </p:nvSpPr>
        <p:spPr>
          <a:xfrm>
            <a:off x="3147025" y="4592050"/>
            <a:ext cx="1002000" cy="49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 sz="950">
                <a:highlight>
                  <a:srgbClr val="FFFFFF"/>
                </a:highlight>
              </a:rPr>
              <a:t>language code (e.g. en, ja, de)</a:t>
            </a:r>
            <a:endParaRPr sz="950">
              <a:highlight>
                <a:srgbClr val="FFFFFF"/>
              </a:highlight>
            </a:endParaRPr>
          </a:p>
        </p:txBody>
      </p:sp>
      <p:cxnSp>
        <p:nvCxnSpPr>
          <p:cNvPr id="110" name="Google Shape;110;p19"/>
          <p:cNvCxnSpPr/>
          <p:nvPr/>
        </p:nvCxnSpPr>
        <p:spPr>
          <a:xfrm>
            <a:off x="4827625" y="4388325"/>
            <a:ext cx="0" cy="226500"/>
          </a:xfrm>
          <a:prstGeom prst="straightConnector1">
            <a:avLst/>
          </a:prstGeom>
          <a:noFill/>
          <a:ln cap="flat" cmpd="sng" w="9525">
            <a:solidFill>
              <a:schemeClr val="dk2"/>
            </a:solidFill>
            <a:prstDash val="solid"/>
            <a:round/>
            <a:headEnd len="med" w="med" type="none"/>
            <a:tailEnd len="med" w="med" type="triangle"/>
          </a:ln>
        </p:spPr>
      </p:cxnSp>
      <p:sp>
        <p:nvSpPr>
          <p:cNvPr id="111" name="Google Shape;111;p19"/>
          <p:cNvSpPr txBox="1"/>
          <p:nvPr/>
        </p:nvSpPr>
        <p:spPr>
          <a:xfrm>
            <a:off x="4326625" y="4592050"/>
            <a:ext cx="1002000" cy="49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 sz="950">
                <a:highlight>
                  <a:srgbClr val="FFFFFF"/>
                </a:highlight>
              </a:rPr>
              <a:t>type of access (e.g. desktop)</a:t>
            </a:r>
            <a:endParaRPr sz="950">
              <a:highlight>
                <a:srgbClr val="FFFFFF"/>
              </a:highlight>
            </a:endParaRPr>
          </a:p>
        </p:txBody>
      </p:sp>
      <p:sp>
        <p:nvSpPr>
          <p:cNvPr id="112" name="Google Shape;112;p19"/>
          <p:cNvSpPr txBox="1"/>
          <p:nvPr/>
        </p:nvSpPr>
        <p:spPr>
          <a:xfrm>
            <a:off x="5922800" y="4599850"/>
            <a:ext cx="1630200" cy="33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 sz="950">
                <a:highlight>
                  <a:srgbClr val="FFFFFF"/>
                </a:highlight>
              </a:rPr>
              <a:t>type of agent (e.g. spider)</a:t>
            </a:r>
            <a:endParaRPr/>
          </a:p>
        </p:txBody>
      </p:sp>
      <p:sp>
        <p:nvSpPr>
          <p:cNvPr id="113" name="Google Shape;113;p19"/>
          <p:cNvSpPr/>
          <p:nvPr/>
        </p:nvSpPr>
        <p:spPr>
          <a:xfrm>
            <a:off x="3147025" y="4153500"/>
            <a:ext cx="347400" cy="22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14" name="Google Shape;114;p19"/>
          <p:cNvSpPr/>
          <p:nvPr/>
        </p:nvSpPr>
        <p:spPr>
          <a:xfrm>
            <a:off x="3563775" y="4153500"/>
            <a:ext cx="174900" cy="22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15" name="Google Shape;115;p19"/>
          <p:cNvSpPr/>
          <p:nvPr/>
        </p:nvSpPr>
        <p:spPr>
          <a:xfrm>
            <a:off x="4607151" y="4153500"/>
            <a:ext cx="581700" cy="22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16" name="Google Shape;116;p19"/>
          <p:cNvSpPr/>
          <p:nvPr/>
        </p:nvSpPr>
        <p:spPr>
          <a:xfrm>
            <a:off x="5261475" y="4153500"/>
            <a:ext cx="372600" cy="22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42375" y="657700"/>
            <a:ext cx="5334900" cy="305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6800"/>
              <a:t>Challenges</a:t>
            </a:r>
            <a:endParaRPr sz="6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and Solution</a:t>
            </a:r>
            <a:endParaRPr/>
          </a:p>
        </p:txBody>
      </p:sp>
      <p:sp>
        <p:nvSpPr>
          <p:cNvPr id="127" name="Google Shape;127;p21"/>
          <p:cNvSpPr txBox="1"/>
          <p:nvPr/>
        </p:nvSpPr>
        <p:spPr>
          <a:xfrm>
            <a:off x="396900" y="1350275"/>
            <a:ext cx="41751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Analytics </a:t>
            </a:r>
            <a:r>
              <a:rPr b="1" lang="en">
                <a:solidFill>
                  <a:schemeClr val="dk1"/>
                </a:solidFill>
                <a:latin typeface="Roboto"/>
                <a:ea typeface="Roboto"/>
                <a:cs typeface="Roboto"/>
                <a:sym typeface="Roboto"/>
              </a:rPr>
              <a:t>challenge</a:t>
            </a:r>
            <a:r>
              <a:rPr b="1" lang="en">
                <a:solidFill>
                  <a:schemeClr val="dk1"/>
                </a:solidFill>
                <a:latin typeface="Roboto"/>
                <a:ea typeface="Roboto"/>
                <a:cs typeface="Roboto"/>
                <a:sym typeface="Roboto"/>
              </a:rPr>
              <a:t>: </a:t>
            </a:r>
            <a:endParaRPr b="1">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lang="en">
                <a:solidFill>
                  <a:schemeClr val="dk1"/>
                </a:solidFill>
                <a:latin typeface="Roboto"/>
                <a:ea typeface="Roboto"/>
                <a:cs typeface="Roboto"/>
                <a:sym typeface="Roboto"/>
              </a:rPr>
              <a:t>the interaction between users and the Internet is a chaos </a:t>
            </a:r>
            <a:r>
              <a:rPr b="1" lang="en">
                <a:solidFill>
                  <a:schemeClr val="dk1"/>
                </a:solidFill>
                <a:latin typeface="Roboto"/>
                <a:ea typeface="Roboto"/>
                <a:cs typeface="Roboto"/>
                <a:sym typeface="Roboto"/>
              </a:rPr>
              <a:t>since</a:t>
            </a:r>
            <a:r>
              <a:rPr lang="en">
                <a:solidFill>
                  <a:schemeClr val="dk1"/>
                </a:solidFill>
                <a:latin typeface="Roboto"/>
                <a:ea typeface="Roboto"/>
                <a:cs typeface="Roboto"/>
                <a:sym typeface="Roboto"/>
              </a:rPr>
              <a:t> we cannot simulate every action that a user takes for every second.</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Technical challenge:</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site performance data aren’t always accurate, such as missing tracking code on web pages, data sampling with skewed results, ad-block services that filter out valuable ad related data.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Data challenge:</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A large dataset with a lot of missing values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Policy challenge:</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Moral concern of tracking user browsing behavior</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128" name="Google Shape;128;p21"/>
          <p:cNvSpPr/>
          <p:nvPr/>
        </p:nvSpPr>
        <p:spPr>
          <a:xfrm>
            <a:off x="4841475" y="2300850"/>
            <a:ext cx="639600" cy="54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nvSpPr>
        <p:spPr>
          <a:xfrm>
            <a:off x="5880825" y="1927700"/>
            <a:ext cx="300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Scale down the dataset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ML</a:t>
            </a:r>
            <a:r>
              <a:rPr lang="en">
                <a:solidFill>
                  <a:schemeClr val="dk1"/>
                </a:solidFill>
                <a:latin typeface="Roboto"/>
                <a:ea typeface="Roboto"/>
                <a:cs typeface="Roboto"/>
                <a:sym typeface="Roboto"/>
              </a:rPr>
              <a:t> method that can process the large-scale and time-sensitive data and output useful insights and prediction for future usage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Protect privacy by just </a:t>
            </a:r>
            <a:r>
              <a:rPr lang="en">
                <a:solidFill>
                  <a:schemeClr val="dk1"/>
                </a:solidFill>
                <a:latin typeface="Roboto"/>
                <a:ea typeface="Roboto"/>
                <a:cs typeface="Roboto"/>
                <a:sym typeface="Roboto"/>
              </a:rPr>
              <a:t>obtaining</a:t>
            </a: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overall</a:t>
            </a:r>
            <a:r>
              <a:rPr lang="en">
                <a:solidFill>
                  <a:schemeClr val="dk1"/>
                </a:solidFill>
                <a:latin typeface="Roboto"/>
                <a:ea typeface="Roboto"/>
                <a:cs typeface="Roboto"/>
                <a:sym typeface="Roboto"/>
              </a:rPr>
              <a:t> view data, not include personal information</a:t>
            </a:r>
            <a:endParaRPr>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